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77" r:id="rId3"/>
    <p:sldId id="257" r:id="rId4"/>
    <p:sldId id="258" r:id="rId5"/>
    <p:sldId id="287" r:id="rId6"/>
    <p:sldId id="260" r:id="rId7"/>
    <p:sldId id="259" r:id="rId8"/>
    <p:sldId id="261" r:id="rId9"/>
    <p:sldId id="262" r:id="rId10"/>
    <p:sldId id="263" r:id="rId11"/>
    <p:sldId id="264" r:id="rId12"/>
    <p:sldId id="265" r:id="rId13"/>
    <p:sldId id="266" r:id="rId14"/>
    <p:sldId id="268" r:id="rId15"/>
    <p:sldId id="269" r:id="rId16"/>
    <p:sldId id="279" r:id="rId17"/>
    <p:sldId id="280" r:id="rId18"/>
    <p:sldId id="285" r:id="rId19"/>
    <p:sldId id="289" r:id="rId20"/>
    <p:sldId id="281" r:id="rId21"/>
    <p:sldId id="286" r:id="rId22"/>
    <p:sldId id="282" r:id="rId23"/>
    <p:sldId id="283" r:id="rId24"/>
    <p:sldId id="284" r:id="rId25"/>
    <p:sldId id="270" r:id="rId26"/>
    <p:sldId id="271" r:id="rId27"/>
    <p:sldId id="272" r:id="rId28"/>
    <p:sldId id="274" r:id="rId29"/>
    <p:sldId id="273" r:id="rId30"/>
    <p:sldId id="275" r:id="rId31"/>
    <p:sldId id="278" r:id="rId32"/>
    <p:sldId id="276" r:id="rId33"/>
    <p:sldId id="288"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434" autoAdjust="0"/>
  </p:normalViewPr>
  <p:slideViewPr>
    <p:cSldViewPr>
      <p:cViewPr varScale="1">
        <p:scale>
          <a:sx n="69" d="100"/>
          <a:sy n="69" d="100"/>
        </p:scale>
        <p:origin x="-1416"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4A8C59-8BAE-4A0A-A680-5B90C7D67322}" type="datetimeFigureOut">
              <a:rPr lang="en-US" smtClean="0"/>
              <a:pPr/>
              <a:t>12/12/2022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F087D7-B332-42E5-A696-AB809A29B39F}" type="slidenum">
              <a:rPr lang="en-US" smtClean="0"/>
              <a:pPr/>
              <a:t>‹#›</a:t>
            </a:fld>
            <a:endParaRPr lang="en-US"/>
          </a:p>
        </p:txBody>
      </p:sp>
    </p:spTree>
    <p:extLst>
      <p:ext uri="{BB962C8B-B14F-4D97-AF65-F5344CB8AC3E}">
        <p14:creationId xmlns:p14="http://schemas.microsoft.com/office/powerpoint/2010/main" xmlns="" val="1700785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F087D7-B332-42E5-A696-AB809A29B39F}" type="slidenum">
              <a:rPr lang="en-US" smtClean="0"/>
              <a:pPr/>
              <a:t>4</a:t>
            </a:fld>
            <a:endParaRPr lang="en-US"/>
          </a:p>
        </p:txBody>
      </p:sp>
    </p:spTree>
    <p:extLst>
      <p:ext uri="{BB962C8B-B14F-4D97-AF65-F5344CB8AC3E}">
        <p14:creationId xmlns:p14="http://schemas.microsoft.com/office/powerpoint/2010/main" xmlns="" val="2693601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4E99C23-70A4-41C0-83D0-1EC8EB030528}" type="datetimeFigureOut">
              <a:rPr lang="en-US" smtClean="0"/>
              <a:pPr/>
              <a:t>12/12/2022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358234-6712-4CEA-BE5B-8CE9919293D8}" type="slidenum">
              <a:rPr lang="en-US" smtClean="0"/>
              <a:pPr/>
              <a:t>‹#›</a:t>
            </a:fld>
            <a:endParaRPr lang="en-US"/>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4E99C23-70A4-41C0-83D0-1EC8EB030528}" type="datetimeFigureOut">
              <a:rPr lang="en-US" smtClean="0"/>
              <a:pPr/>
              <a:t>12/12/2022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358234-6712-4CEA-BE5B-8CE9919293D8}" type="slidenum">
              <a:rPr lang="en-US" smtClean="0"/>
              <a:pPr/>
              <a:t>‹#›</a:t>
            </a:fld>
            <a:endParaRPr lang="en-US"/>
          </a:p>
        </p:txBody>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4E99C23-70A4-41C0-83D0-1EC8EB030528}" type="datetimeFigureOut">
              <a:rPr lang="en-US" smtClean="0"/>
              <a:pPr/>
              <a:t>12/12/2022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358234-6712-4CEA-BE5B-8CE9919293D8}" type="slidenum">
              <a:rPr lang="en-US" smtClean="0"/>
              <a:pPr/>
              <a:t>‹#›</a:t>
            </a:fld>
            <a:endParaRPr lang="en-US"/>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4E99C23-70A4-41C0-83D0-1EC8EB030528}" type="datetimeFigureOut">
              <a:rPr lang="en-US" smtClean="0"/>
              <a:pPr/>
              <a:t>12/12/2022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358234-6712-4CEA-BE5B-8CE9919293D8}" type="slidenum">
              <a:rPr lang="en-US" smtClean="0"/>
              <a:pPr/>
              <a:t>‹#›</a:t>
            </a:fld>
            <a:endParaRPr lang="en-US"/>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4E99C23-70A4-41C0-83D0-1EC8EB030528}" type="datetimeFigureOut">
              <a:rPr lang="en-US" smtClean="0"/>
              <a:pPr/>
              <a:t>12/12/2022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358234-6712-4CEA-BE5B-8CE9919293D8}" type="slidenum">
              <a:rPr lang="en-US" smtClean="0"/>
              <a:pPr/>
              <a:t>‹#›</a:t>
            </a:fld>
            <a:endParaRPr lang="en-US"/>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4E99C23-70A4-41C0-83D0-1EC8EB030528}" type="datetimeFigureOut">
              <a:rPr lang="en-US" smtClean="0"/>
              <a:pPr/>
              <a:t>12/12/2022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358234-6712-4CEA-BE5B-8CE9919293D8}" type="slidenum">
              <a:rPr lang="en-US" smtClean="0"/>
              <a:pPr/>
              <a:t>‹#›</a:t>
            </a:fld>
            <a:endParaRPr lang="en-US"/>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4E99C23-70A4-41C0-83D0-1EC8EB030528}" type="datetimeFigureOut">
              <a:rPr lang="en-US" smtClean="0"/>
              <a:pPr/>
              <a:t>12/12/2022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7358234-6712-4CEA-BE5B-8CE9919293D8}" type="slidenum">
              <a:rPr lang="en-US" smtClean="0"/>
              <a:pPr/>
              <a:t>‹#›</a:t>
            </a:fld>
            <a:endParaRPr lang="en-US"/>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4E99C23-70A4-41C0-83D0-1EC8EB030528}" type="datetimeFigureOut">
              <a:rPr lang="en-US" smtClean="0"/>
              <a:pPr/>
              <a:t>12/12/2022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7358234-6712-4CEA-BE5B-8CE9919293D8}" type="slidenum">
              <a:rPr lang="en-US" smtClean="0"/>
              <a:pPr/>
              <a:t>‹#›</a:t>
            </a:fld>
            <a:endParaRPr lang="en-US"/>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E99C23-70A4-41C0-83D0-1EC8EB030528}" type="datetimeFigureOut">
              <a:rPr lang="en-US" smtClean="0"/>
              <a:pPr/>
              <a:t>12/12/2022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7358234-6712-4CEA-BE5B-8CE9919293D8}" type="slidenum">
              <a:rPr lang="en-US" smtClean="0"/>
              <a:pPr/>
              <a:t>‹#›</a:t>
            </a:fld>
            <a:endParaRPr lang="en-US"/>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4E99C23-70A4-41C0-83D0-1EC8EB030528}" type="datetimeFigureOut">
              <a:rPr lang="en-US" smtClean="0"/>
              <a:pPr/>
              <a:t>12/12/2022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358234-6712-4CEA-BE5B-8CE9919293D8}" type="slidenum">
              <a:rPr lang="en-US" smtClean="0"/>
              <a:pPr/>
              <a:t>‹#›</a:t>
            </a:fld>
            <a:endParaRPr lang="en-US"/>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4E99C23-70A4-41C0-83D0-1EC8EB030528}" type="datetimeFigureOut">
              <a:rPr lang="en-US" smtClean="0"/>
              <a:pPr/>
              <a:t>12/12/2022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358234-6712-4CEA-BE5B-8CE9919293D8}" type="slidenum">
              <a:rPr lang="en-US" smtClean="0"/>
              <a:pPr/>
              <a:t>‹#›</a:t>
            </a:fld>
            <a:endParaRPr lang="en-US"/>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E99C23-70A4-41C0-83D0-1EC8EB030528}" type="datetimeFigureOut">
              <a:rPr lang="en-US" smtClean="0"/>
              <a:pPr/>
              <a:t>12/12/2022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358234-6712-4CEA-BE5B-8CE9919293D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fade/>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981200"/>
            <a:ext cx="7772400" cy="1470025"/>
          </a:xfrm>
        </p:spPr>
        <p:txBody>
          <a:bodyPr>
            <a:normAutofit fontScale="90000"/>
          </a:bodyPr>
          <a:lstStyle/>
          <a:p>
            <a:r>
              <a:rPr lang="en-US" dirty="0" smtClean="0"/>
              <a:t>Software Requirement </a:t>
            </a:r>
            <a:r>
              <a:rPr lang="en-US" dirty="0"/>
              <a:t>E</a:t>
            </a:r>
            <a:r>
              <a:rPr lang="en-US" dirty="0" smtClean="0"/>
              <a:t>ngineering &amp; Product Management </a:t>
            </a:r>
            <a:endParaRPr lang="en-US" dirty="0"/>
          </a:p>
        </p:txBody>
      </p:sp>
      <p:sp>
        <p:nvSpPr>
          <p:cNvPr id="3" name="Subtitle 2"/>
          <p:cNvSpPr>
            <a:spLocks noGrp="1"/>
          </p:cNvSpPr>
          <p:nvPr>
            <p:ph type="subTitle" idx="1"/>
          </p:nvPr>
        </p:nvSpPr>
        <p:spPr>
          <a:xfrm>
            <a:off x="1371600" y="5791200"/>
            <a:ext cx="6400800" cy="685800"/>
          </a:xfrm>
        </p:spPr>
        <p:txBody>
          <a:bodyPr/>
          <a:lstStyle/>
          <a:p>
            <a:r>
              <a:rPr lang="en-US" b="1" dirty="0" smtClean="0">
                <a:solidFill>
                  <a:schemeClr val="tx1"/>
                </a:solidFill>
              </a:rPr>
              <a:t>Boat Dock App</a:t>
            </a:r>
            <a:endParaRPr lang="en-US" b="1" dirty="0">
              <a:solidFill>
                <a:schemeClr val="tx1"/>
              </a:solidFill>
            </a:endParaRPr>
          </a:p>
        </p:txBody>
      </p:sp>
      <p:pic>
        <p:nvPicPr>
          <p:cNvPr id="1027" name="Picture 3"/>
          <p:cNvPicPr>
            <a:picLocks noChangeAspect="1" noChangeArrowheads="1"/>
          </p:cNvPicPr>
          <p:nvPr/>
        </p:nvPicPr>
        <p:blipFill>
          <a:blip r:embed="rId2"/>
          <a:srcRect/>
          <a:stretch>
            <a:fillRect/>
          </a:stretch>
        </p:blipFill>
        <p:spPr bwMode="auto">
          <a:xfrm>
            <a:off x="3581400" y="152400"/>
            <a:ext cx="1981200" cy="1981200"/>
          </a:xfrm>
          <a:prstGeom prst="rect">
            <a:avLst/>
          </a:prstGeom>
          <a:noFill/>
          <a:ln w="9525">
            <a:noFill/>
            <a:miter lim="800000"/>
            <a:headEnd/>
            <a:tailEnd/>
          </a:ln>
          <a:effectLst/>
        </p:spPr>
      </p:pic>
      <p:pic>
        <p:nvPicPr>
          <p:cNvPr id="1029" name="Picture 5" descr="https://media.istockphoto.com/id/937731582/photo/wooden-pier-with-boat.jpg?b=1&amp;s=170667a&amp;w=0&amp;k=20&amp;c=IMVh75ikksGe3V9EVewdrnKV978gzNtc7aMcrg6OL-E="/>
          <p:cNvPicPr>
            <a:picLocks noChangeAspect="1" noChangeArrowheads="1"/>
          </p:cNvPicPr>
          <p:nvPr/>
        </p:nvPicPr>
        <p:blipFill>
          <a:blip r:embed="rId3"/>
          <a:srcRect/>
          <a:stretch>
            <a:fillRect/>
          </a:stretch>
        </p:blipFill>
        <p:spPr bwMode="auto">
          <a:xfrm>
            <a:off x="2819400" y="3352800"/>
            <a:ext cx="3505200" cy="2334505"/>
          </a:xfrm>
          <a:prstGeom prst="rect">
            <a:avLst/>
          </a:prstGeom>
          <a:noFill/>
        </p:spPr>
      </p:pic>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1143000"/>
          </a:xfrm>
        </p:spPr>
        <p:txBody>
          <a:bodyPr>
            <a:noAutofit/>
          </a:bodyPr>
          <a:lstStyle/>
          <a:p>
            <a:pPr algn="l"/>
            <a:r>
              <a:rPr lang="en-US" sz="4000" u="sng" dirty="0" smtClean="0"/>
              <a:t>Stakeholder Identification &amp; Analysis</a:t>
            </a:r>
            <a:endParaRPr lang="en-US" sz="4000" u="sng"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xmlns="" val="0"/>
              </a:ext>
            </a:extLst>
          </a:blip>
          <a:stretch>
            <a:fillRect/>
          </a:stretch>
        </p:blipFill>
        <p:spPr>
          <a:xfrm>
            <a:off x="838200" y="2133600"/>
            <a:ext cx="7505700" cy="2428875"/>
          </a:xfrm>
          <a:prstGeom prst="rect">
            <a:avLst/>
          </a:prstGeom>
        </p:spPr>
      </p:pic>
      <p:pic>
        <p:nvPicPr>
          <p:cNvPr id="5" name="Picture 4"/>
          <p:cNvPicPr>
            <a:picLocks noChangeAspect="1" noChangeArrowheads="1"/>
          </p:cNvPicPr>
          <p:nvPr/>
        </p:nvPicPr>
        <p:blipFill>
          <a:blip r:embed="rId3" cstate="print"/>
          <a:srcRect/>
          <a:stretch>
            <a:fillRect/>
          </a:stretch>
        </p:blipFill>
        <p:spPr bwMode="auto">
          <a:xfrm>
            <a:off x="8077200" y="0"/>
            <a:ext cx="1066800" cy="1066800"/>
          </a:xfrm>
          <a:prstGeom prst="rect">
            <a:avLst/>
          </a:prstGeom>
          <a:noFill/>
          <a:ln w="9525">
            <a:noFill/>
            <a:miter lim="800000"/>
            <a:headEnd/>
            <a:tailEnd/>
          </a:ln>
          <a:effectLst/>
        </p:spPr>
      </p:pic>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533400"/>
            <a:ext cx="8229600" cy="1143000"/>
          </a:xfrm>
        </p:spPr>
        <p:txBody>
          <a:bodyPr>
            <a:normAutofit/>
          </a:bodyPr>
          <a:lstStyle/>
          <a:p>
            <a:r>
              <a:rPr lang="en-US" u="sng" dirty="0" smtClean="0"/>
              <a:t>Requirements Elicitation</a:t>
            </a:r>
            <a:endParaRPr lang="en-US" u="sng" dirty="0"/>
          </a:p>
        </p:txBody>
      </p:sp>
      <p:sp>
        <p:nvSpPr>
          <p:cNvPr id="3" name="Content Placeholder 2"/>
          <p:cNvSpPr>
            <a:spLocks noGrp="1"/>
          </p:cNvSpPr>
          <p:nvPr>
            <p:ph idx="1"/>
          </p:nvPr>
        </p:nvSpPr>
        <p:spPr>
          <a:xfrm>
            <a:off x="533400" y="1752600"/>
            <a:ext cx="4191000" cy="4495800"/>
          </a:xfrm>
        </p:spPr>
        <p:txBody>
          <a:bodyPr>
            <a:normAutofit lnSpcReduction="10000"/>
          </a:bodyPr>
          <a:lstStyle/>
          <a:p>
            <a:r>
              <a:rPr lang="en-US" sz="2400" dirty="0" smtClean="0"/>
              <a:t>Elicitation Technique 1 (Observations):</a:t>
            </a:r>
          </a:p>
          <a:p>
            <a:endParaRPr lang="en-US" sz="2400" dirty="0" smtClean="0"/>
          </a:p>
          <a:p>
            <a:r>
              <a:rPr lang="en-US" sz="2400" dirty="0" smtClean="0"/>
              <a:t>Elicitation Technique 2 (Interview):</a:t>
            </a:r>
          </a:p>
          <a:p>
            <a:endParaRPr lang="en-US" sz="2400" dirty="0" smtClean="0"/>
          </a:p>
          <a:p>
            <a:r>
              <a:rPr lang="en-US" sz="2400" dirty="0" smtClean="0"/>
              <a:t>Elicitation Technique 3 (Brainstorming):</a:t>
            </a:r>
          </a:p>
          <a:p>
            <a:endParaRPr lang="en-US" sz="2400" dirty="0"/>
          </a:p>
          <a:p>
            <a:r>
              <a:rPr lang="en-US" sz="2400" dirty="0" smtClean="0"/>
              <a:t>Elicitation </a:t>
            </a:r>
            <a:r>
              <a:rPr lang="fr-FR" sz="2400" dirty="0" smtClean="0"/>
              <a:t>Technique 4 (Reverse brainstorming):</a:t>
            </a:r>
            <a:endParaRPr lang="en-US" sz="2400" dirty="0" smtClean="0"/>
          </a:p>
          <a:p>
            <a:endParaRPr lang="en-US" sz="2400"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pic>
        <p:nvPicPr>
          <p:cNvPr id="22530" name="Picture 2" descr="https://www.analystguy.com/wp-content/uploads/2022/06/Untitled-design-11-1024x577.png"/>
          <p:cNvPicPr>
            <a:picLocks noChangeAspect="1" noChangeArrowheads="1"/>
          </p:cNvPicPr>
          <p:nvPr/>
        </p:nvPicPr>
        <p:blipFill>
          <a:blip r:embed="rId3"/>
          <a:srcRect/>
          <a:stretch>
            <a:fillRect/>
          </a:stretch>
        </p:blipFill>
        <p:spPr bwMode="auto">
          <a:xfrm>
            <a:off x="4572000" y="1905000"/>
            <a:ext cx="4381500" cy="3962400"/>
          </a:xfrm>
          <a:prstGeom prst="rect">
            <a:avLst/>
          </a:prstGeom>
          <a:noFill/>
        </p:spPr>
      </p:pic>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7200" y="2133600"/>
            <a:ext cx="6629400" cy="3124200"/>
          </a:xfrm>
        </p:spPr>
        <p:txBody>
          <a:bodyPr>
            <a:normAutofit/>
          </a:bodyPr>
          <a:lstStyle/>
          <a:p>
            <a:r>
              <a:rPr lang="en-US" sz="2400" dirty="0" smtClean="0"/>
              <a:t>Understand the initial proposal of the system and through inspection observed the system</a:t>
            </a:r>
          </a:p>
          <a:p>
            <a:pPr>
              <a:buNone/>
            </a:pPr>
            <a:endParaRPr lang="en-US" sz="2400" dirty="0" smtClean="0"/>
          </a:p>
          <a:p>
            <a:r>
              <a:rPr lang="en-US" sz="2400" dirty="0" smtClean="0"/>
              <a:t>Made a general user standing of the system before conducting first interview</a:t>
            </a:r>
            <a:endParaRPr lang="en-US" sz="2400" dirty="0"/>
          </a:p>
        </p:txBody>
      </p:sp>
      <p:sp>
        <p:nvSpPr>
          <p:cNvPr id="5" name="Title 4"/>
          <p:cNvSpPr>
            <a:spLocks noGrp="1"/>
          </p:cNvSpPr>
          <p:nvPr>
            <p:ph type="title"/>
          </p:nvPr>
        </p:nvSpPr>
        <p:spPr>
          <a:xfrm>
            <a:off x="533400" y="914400"/>
            <a:ext cx="8229600" cy="1143000"/>
          </a:xfrm>
        </p:spPr>
        <p:txBody>
          <a:bodyPr>
            <a:noAutofit/>
          </a:bodyPr>
          <a:lstStyle/>
          <a:p>
            <a:r>
              <a:rPr lang="en-US" sz="3600" u="sng" dirty="0" smtClean="0"/>
              <a:t>Elicitation Technique 1: Observations</a:t>
            </a:r>
            <a:endParaRPr lang="en-US" sz="3600" u="sng" dirty="0"/>
          </a:p>
        </p:txBody>
      </p:sp>
      <p:pic>
        <p:nvPicPr>
          <p:cNvPr id="6" name="Picture 5"/>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pic>
        <p:nvPicPr>
          <p:cNvPr id="21506" name="Picture 2" descr="https://successforkidswithhearingloss.com/wp-content/uploads/2019/10/Observ.jpg"/>
          <p:cNvPicPr>
            <a:picLocks noChangeAspect="1" noChangeArrowheads="1"/>
          </p:cNvPicPr>
          <p:nvPr/>
        </p:nvPicPr>
        <p:blipFill>
          <a:blip r:embed="rId3" cstate="print"/>
          <a:srcRect/>
          <a:stretch>
            <a:fillRect/>
          </a:stretch>
        </p:blipFill>
        <p:spPr bwMode="auto">
          <a:xfrm>
            <a:off x="6781800" y="2667000"/>
            <a:ext cx="2123847" cy="2133600"/>
          </a:xfrm>
          <a:prstGeom prst="rect">
            <a:avLst/>
          </a:prstGeom>
          <a:noFill/>
        </p:spPr>
      </p:pic>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normAutofit/>
          </a:bodyPr>
          <a:lstStyle/>
          <a:p>
            <a:r>
              <a:rPr lang="en-US" sz="3600" u="sng" dirty="0" smtClean="0"/>
              <a:t>Elicitation Technique 2: Interview </a:t>
            </a:r>
            <a:endParaRPr lang="en-US" sz="3600" u="sng" dirty="0"/>
          </a:p>
        </p:txBody>
      </p:sp>
      <p:sp>
        <p:nvSpPr>
          <p:cNvPr id="3" name="Content Placeholder 2"/>
          <p:cNvSpPr>
            <a:spLocks noGrp="1"/>
          </p:cNvSpPr>
          <p:nvPr>
            <p:ph idx="1"/>
          </p:nvPr>
        </p:nvSpPr>
        <p:spPr>
          <a:xfrm>
            <a:off x="457200" y="1600200"/>
            <a:ext cx="5638800" cy="4525963"/>
          </a:xfrm>
        </p:spPr>
        <p:txBody>
          <a:bodyPr>
            <a:normAutofit fontScale="92500" lnSpcReduction="10000"/>
          </a:bodyPr>
          <a:lstStyle/>
          <a:p>
            <a:r>
              <a:rPr lang="en-US" sz="2400" dirty="0" smtClean="0"/>
              <a:t>Interview 1 </a:t>
            </a:r>
            <a:endParaRPr lang="en-US" sz="2400" dirty="0"/>
          </a:p>
          <a:p>
            <a:pPr lvl="1"/>
            <a:r>
              <a:rPr lang="en-US" sz="2400" dirty="0" smtClean="0"/>
              <a:t>Elicit initial requirements</a:t>
            </a:r>
          </a:p>
          <a:p>
            <a:pPr lvl="1"/>
            <a:r>
              <a:rPr lang="en-US" sz="2400" dirty="0" smtClean="0"/>
              <a:t>Understanding the business flow of the system</a:t>
            </a:r>
          </a:p>
          <a:p>
            <a:pPr lvl="1"/>
            <a:r>
              <a:rPr lang="en-US" sz="2400" dirty="0" smtClean="0"/>
              <a:t>Discussion about main features</a:t>
            </a:r>
          </a:p>
          <a:p>
            <a:pPr lvl="1"/>
            <a:endParaRPr lang="en-US" sz="2400" dirty="0" smtClean="0"/>
          </a:p>
          <a:p>
            <a:pPr marL="514350" indent="-457200"/>
            <a:r>
              <a:rPr lang="en-US" sz="2400" dirty="0" smtClean="0"/>
              <a:t>Interview 2</a:t>
            </a:r>
          </a:p>
          <a:p>
            <a:pPr lvl="1"/>
            <a:r>
              <a:rPr lang="en-US" sz="2400" dirty="0" smtClean="0"/>
              <a:t>Feedback about our SRS</a:t>
            </a:r>
          </a:p>
          <a:p>
            <a:pPr lvl="1"/>
            <a:r>
              <a:rPr lang="en-US" sz="2400" dirty="0" smtClean="0"/>
              <a:t>Discussion about functional and non-functional Requirements</a:t>
            </a:r>
          </a:p>
          <a:p>
            <a:pPr lvl="1"/>
            <a:r>
              <a:rPr lang="en-US" sz="2400" dirty="0" smtClean="0"/>
              <a:t>Discussion about prioritization and release planning  </a:t>
            </a:r>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pic>
        <p:nvPicPr>
          <p:cNvPr id="20482" name="Picture 2" descr="https://encrypted-tbn0.gstatic.com/images?q=tbn:ANd9GcSurDSTmM0l07bRcgMiv7T6GPyUWdGEWHnXtg&amp;usqp=CAU"/>
          <p:cNvPicPr>
            <a:picLocks noChangeAspect="1" noChangeArrowheads="1"/>
          </p:cNvPicPr>
          <p:nvPr/>
        </p:nvPicPr>
        <p:blipFill>
          <a:blip r:embed="rId3"/>
          <a:srcRect/>
          <a:stretch>
            <a:fillRect/>
          </a:stretch>
        </p:blipFill>
        <p:spPr bwMode="auto">
          <a:xfrm>
            <a:off x="5470071" y="2743200"/>
            <a:ext cx="3673929" cy="2057400"/>
          </a:xfrm>
          <a:prstGeom prst="rect">
            <a:avLst/>
          </a:prstGeom>
          <a:noFill/>
        </p:spPr>
      </p:pic>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rmAutofit/>
          </a:bodyPr>
          <a:lstStyle/>
          <a:p>
            <a:r>
              <a:rPr lang="en-US" sz="3600" u="sng" dirty="0" smtClean="0"/>
              <a:t>Elicitation Technique 3: Brainstorming</a:t>
            </a:r>
            <a:endParaRPr lang="en-US" sz="3600" u="sng" dirty="0"/>
          </a:p>
        </p:txBody>
      </p:sp>
      <p:sp>
        <p:nvSpPr>
          <p:cNvPr id="3" name="Content Placeholder 2"/>
          <p:cNvSpPr>
            <a:spLocks noGrp="1"/>
          </p:cNvSpPr>
          <p:nvPr>
            <p:ph idx="1"/>
          </p:nvPr>
        </p:nvSpPr>
        <p:spPr/>
        <p:txBody>
          <a:bodyPr>
            <a:normAutofit/>
          </a:bodyPr>
          <a:lstStyle/>
          <a:p>
            <a:r>
              <a:rPr lang="en-US" sz="2400" dirty="0" smtClean="0"/>
              <a:t>Conducted the interview and refined the requirements and process.</a:t>
            </a:r>
          </a:p>
          <a:p>
            <a:endParaRPr lang="en-US" sz="2400" dirty="0" smtClean="0"/>
          </a:p>
          <a:p>
            <a:r>
              <a:rPr lang="en-US" sz="2400" dirty="0" smtClean="0"/>
              <a:t>Discussion about the problems we could face in application (3</a:t>
            </a:r>
            <a:r>
              <a:rPr lang="en-US" sz="2400" baseline="30000" dirty="0" smtClean="0"/>
              <a:t>rd</a:t>
            </a:r>
            <a:r>
              <a:rPr lang="en-US" sz="2400" dirty="0" smtClean="0"/>
              <a:t> party integrations)</a:t>
            </a:r>
          </a:p>
          <a:p>
            <a:endParaRPr lang="en-US" sz="2400" dirty="0" smtClean="0"/>
          </a:p>
          <a:p>
            <a:r>
              <a:rPr lang="en-US" sz="2400" dirty="0" smtClean="0"/>
              <a:t>Understand the possible solutions we could use in the application</a:t>
            </a:r>
            <a:endParaRPr lang="en-US" sz="2400"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pic>
        <p:nvPicPr>
          <p:cNvPr id="19458" name="Picture 2" descr="https://encrypted-tbn0.gstatic.com/images?q=tbn:ANd9GcTR8MVcv6-CMGT8uhclgmtLXV-k36jGYcsCoA&amp;usqp=CAU"/>
          <p:cNvPicPr>
            <a:picLocks noChangeAspect="1" noChangeArrowheads="1"/>
          </p:cNvPicPr>
          <p:nvPr/>
        </p:nvPicPr>
        <p:blipFill>
          <a:blip r:embed="rId3"/>
          <a:srcRect/>
          <a:stretch>
            <a:fillRect/>
          </a:stretch>
        </p:blipFill>
        <p:spPr bwMode="auto">
          <a:xfrm>
            <a:off x="6324600" y="4419600"/>
            <a:ext cx="2390775" cy="1914525"/>
          </a:xfrm>
          <a:prstGeom prst="rect">
            <a:avLst/>
          </a:prstGeom>
          <a:noFill/>
        </p:spPr>
      </p:pic>
    </p:spTree>
    <p:extLst>
      <p:ext uri="{BB962C8B-B14F-4D97-AF65-F5344CB8AC3E}">
        <p14:creationId xmlns:p14="http://schemas.microsoft.com/office/powerpoint/2010/main" xmlns="" val="159277092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1143000"/>
          </a:xfrm>
        </p:spPr>
        <p:txBody>
          <a:bodyPr>
            <a:noAutofit/>
          </a:bodyPr>
          <a:lstStyle/>
          <a:p>
            <a:r>
              <a:rPr lang="en-US" sz="3200" u="sng" dirty="0" smtClean="0"/>
              <a:t>Elicitation Technique 4: Reverse </a:t>
            </a:r>
            <a:r>
              <a:rPr lang="en-US" sz="3200" u="sng" dirty="0" err="1" smtClean="0"/>
              <a:t>BrainStorming</a:t>
            </a:r>
            <a:endParaRPr lang="en-US" sz="3200" u="sng"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pic>
        <p:nvPicPr>
          <p:cNvPr id="18434" name="Picture 2" descr="https://online.visual-paradigm.com/servlet/editor-content/knowledge/brainstorming/what-is-reverse-brainstorming/sites/7/2020/03/reverse-brainstorming-illustration.png"/>
          <p:cNvPicPr>
            <a:picLocks noChangeAspect="1" noChangeArrowheads="1"/>
          </p:cNvPicPr>
          <p:nvPr/>
        </p:nvPicPr>
        <p:blipFill>
          <a:blip r:embed="rId3"/>
          <a:srcRect/>
          <a:stretch>
            <a:fillRect/>
          </a:stretch>
        </p:blipFill>
        <p:spPr bwMode="auto">
          <a:xfrm>
            <a:off x="6629400" y="5029200"/>
            <a:ext cx="2133600" cy="1131176"/>
          </a:xfrm>
          <a:prstGeom prst="rect">
            <a:avLst/>
          </a:prstGeom>
          <a:noFill/>
        </p:spPr>
      </p:pic>
      <p:sp>
        <p:nvSpPr>
          <p:cNvPr id="6" name="Content Placeholder 2"/>
          <p:cNvSpPr>
            <a:spLocks noGrp="1"/>
          </p:cNvSpPr>
          <p:nvPr>
            <p:ph idx="1"/>
          </p:nvPr>
        </p:nvSpPr>
        <p:spPr>
          <a:xfrm>
            <a:off x="381000" y="1752600"/>
            <a:ext cx="8229600" cy="4525963"/>
          </a:xfrm>
        </p:spPr>
        <p:txBody>
          <a:bodyPr>
            <a:normAutofit/>
          </a:bodyPr>
          <a:lstStyle/>
          <a:p>
            <a:r>
              <a:rPr lang="en-US" sz="2400" dirty="0" smtClean="0"/>
              <a:t>Conducted the interview and refined the requirements and process.</a:t>
            </a:r>
          </a:p>
          <a:p>
            <a:endParaRPr lang="en-US" sz="2400" dirty="0" smtClean="0"/>
          </a:p>
          <a:p>
            <a:r>
              <a:rPr lang="en-US" sz="2400" dirty="0" smtClean="0"/>
              <a:t>Discussion about the problems we could face in application (3</a:t>
            </a:r>
            <a:r>
              <a:rPr lang="en-US" sz="2400" baseline="30000" dirty="0" smtClean="0"/>
              <a:t>rd</a:t>
            </a:r>
            <a:r>
              <a:rPr lang="en-US" sz="2400" dirty="0" smtClean="0"/>
              <a:t> party integrations)</a:t>
            </a:r>
          </a:p>
          <a:p>
            <a:endParaRPr lang="en-US" sz="2400" dirty="0" smtClean="0"/>
          </a:p>
          <a:p>
            <a:r>
              <a:rPr lang="en-US" sz="2400" dirty="0" smtClean="0"/>
              <a:t>Understand the possible solutions we could use in the application</a:t>
            </a:r>
            <a:endParaRPr lang="en-US" sz="2400" dirty="0"/>
          </a:p>
        </p:txBody>
      </p:sp>
    </p:spTree>
    <p:extLst>
      <p:ext uri="{BB962C8B-B14F-4D97-AF65-F5344CB8AC3E}">
        <p14:creationId xmlns:p14="http://schemas.microsoft.com/office/powerpoint/2010/main" xmlns="" val="116422668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 Specification </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Requirement Specification:</a:t>
            </a:r>
          </a:p>
          <a:p>
            <a:pPr lvl="1"/>
            <a:r>
              <a:rPr lang="en-US" dirty="0" smtClean="0"/>
              <a:t>Domain level Requirements</a:t>
            </a:r>
          </a:p>
          <a:p>
            <a:pPr lvl="1"/>
            <a:r>
              <a:rPr lang="en-US" dirty="0" smtClean="0"/>
              <a:t>Data Requirements</a:t>
            </a:r>
          </a:p>
          <a:p>
            <a:pPr lvl="1"/>
            <a:r>
              <a:rPr lang="en-US" dirty="0" smtClean="0"/>
              <a:t>Functional Product level Requirements</a:t>
            </a:r>
          </a:p>
          <a:p>
            <a:pPr lvl="1"/>
            <a:r>
              <a:rPr lang="en-US" dirty="0" smtClean="0"/>
              <a:t>Quality Requirements</a:t>
            </a:r>
          </a:p>
          <a:p>
            <a:pPr lvl="1"/>
            <a:endParaRPr lang="en-US" dirty="0"/>
          </a:p>
          <a:p>
            <a:pPr marL="514350" indent="-457200"/>
            <a:r>
              <a:rPr lang="en-US" dirty="0" smtClean="0"/>
              <a:t>Techniques Used: </a:t>
            </a:r>
          </a:p>
          <a:p>
            <a:pPr lvl="1"/>
            <a:r>
              <a:rPr lang="en-US" dirty="0" smtClean="0"/>
              <a:t>Screens and Prototypes(Functional product level requirements)</a:t>
            </a:r>
          </a:p>
          <a:p>
            <a:pPr lvl="1"/>
            <a:r>
              <a:rPr lang="en-US" dirty="0" smtClean="0"/>
              <a:t>Task descriptions </a:t>
            </a:r>
            <a:r>
              <a:rPr lang="en-US" dirty="0"/>
              <a:t>(Functional product level requirements)</a:t>
            </a:r>
            <a:endParaRPr lang="en-US" dirty="0" smtClean="0"/>
          </a:p>
          <a:p>
            <a:pPr lvl="1"/>
            <a:r>
              <a:rPr lang="en-US" dirty="0" smtClean="0"/>
              <a:t>Use cases (</a:t>
            </a:r>
            <a:r>
              <a:rPr lang="en-US" dirty="0"/>
              <a:t>Functional product level requirements)</a:t>
            </a:r>
            <a:endParaRPr lang="en-US" dirty="0" smtClean="0"/>
          </a:p>
          <a:p>
            <a:pPr lvl="1"/>
            <a:r>
              <a:rPr lang="en-US" dirty="0" smtClean="0"/>
              <a:t>ERD Model (Data </a:t>
            </a:r>
            <a:r>
              <a:rPr lang="en-US" dirty="0"/>
              <a:t>requirements)</a:t>
            </a:r>
            <a:endParaRPr lang="en-US" dirty="0" smtClean="0"/>
          </a:p>
          <a:p>
            <a:pPr lvl="1"/>
            <a:r>
              <a:rPr lang="en-US" dirty="0" smtClean="0"/>
              <a:t>Data Dictionary ( Data Requirements)</a:t>
            </a:r>
          </a:p>
          <a:p>
            <a:pPr lvl="1"/>
            <a:r>
              <a:rPr lang="en-US" dirty="0" smtClean="0"/>
              <a:t>QUPER Model (Quality Requirements)</a:t>
            </a:r>
            <a:endParaRPr lang="en-US"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181033510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rmAutofit fontScale="90000"/>
          </a:bodyPr>
          <a:lstStyle/>
          <a:p>
            <a:r>
              <a:rPr lang="en-US" sz="3600" u="sng" dirty="0" smtClean="0"/>
              <a:t>BoatDockApp Mocks (Prototype)</a:t>
            </a:r>
            <a:br>
              <a:rPr lang="en-US" sz="3600" u="sng" dirty="0" smtClean="0"/>
            </a:br>
            <a:r>
              <a:rPr lang="en-US" sz="3600" u="sng" dirty="0" smtClean="0"/>
              <a:t>Responsive Design</a:t>
            </a:r>
            <a:endParaRPr lang="en-US" sz="3600" u="sng" dirty="0"/>
          </a:p>
        </p:txBody>
      </p:sp>
      <p:pic>
        <p:nvPicPr>
          <p:cNvPr id="8" name="Content Placeholder 7"/>
          <p:cNvPicPr>
            <a:picLocks noGrp="1"/>
          </p:cNvPicPr>
          <p:nvPr>
            <p:ph idx="1"/>
          </p:nvPr>
        </p:nvPicPr>
        <p:blipFill>
          <a:blip r:embed="rId2">
            <a:extLst>
              <a:ext uri="{28A0092B-C50C-407E-A947-70E740481C1C}">
                <a14:useLocalDpi xmlns:a14="http://schemas.microsoft.com/office/drawing/2010/main" xmlns="" val="0"/>
              </a:ext>
            </a:extLst>
          </a:blip>
          <a:stretch>
            <a:fillRect/>
          </a:stretch>
        </p:blipFill>
        <p:spPr>
          <a:xfrm>
            <a:off x="6477000" y="3429000"/>
            <a:ext cx="2438400" cy="3200401"/>
          </a:xfrm>
          <a:prstGeom prst="rect">
            <a:avLst/>
          </a:prstGeom>
        </p:spPr>
      </p:pic>
      <p:pic>
        <p:nvPicPr>
          <p:cNvPr id="4" name="Picture 3"/>
          <p:cNvPicPr>
            <a:picLocks noChangeAspect="1" noChangeArrowheads="1"/>
          </p:cNvPicPr>
          <p:nvPr/>
        </p:nvPicPr>
        <p:blipFill>
          <a:blip r:embed="rId3" cstate="print"/>
          <a:srcRect/>
          <a:stretch>
            <a:fillRect/>
          </a:stretch>
        </p:blipFill>
        <p:spPr bwMode="auto">
          <a:xfrm>
            <a:off x="8077200" y="0"/>
            <a:ext cx="1066800" cy="1066800"/>
          </a:xfrm>
          <a:prstGeom prst="rect">
            <a:avLst/>
          </a:prstGeom>
          <a:noFill/>
          <a:ln w="9525">
            <a:noFill/>
            <a:miter lim="800000"/>
            <a:headEnd/>
            <a:tailEnd/>
          </a:ln>
          <a:effectLst/>
        </p:spPr>
      </p:pic>
      <p:pic>
        <p:nvPicPr>
          <p:cNvPr id="16385" name="Picture 1"/>
          <p:cNvPicPr>
            <a:picLocks noChangeAspect="1" noChangeArrowheads="1"/>
          </p:cNvPicPr>
          <p:nvPr/>
        </p:nvPicPr>
        <p:blipFill>
          <a:blip r:embed="rId4"/>
          <a:srcRect/>
          <a:stretch>
            <a:fillRect/>
          </a:stretch>
        </p:blipFill>
        <p:spPr bwMode="auto">
          <a:xfrm>
            <a:off x="762000" y="1752600"/>
            <a:ext cx="2559665" cy="4038600"/>
          </a:xfrm>
          <a:prstGeom prst="rect">
            <a:avLst/>
          </a:prstGeom>
          <a:noFill/>
          <a:ln w="9525">
            <a:noFill/>
            <a:miter lim="800000"/>
            <a:headEnd/>
            <a:tailEnd/>
          </a:ln>
          <a:effectLst/>
        </p:spPr>
      </p:pic>
      <p:pic>
        <p:nvPicPr>
          <p:cNvPr id="16386" name="Picture 2"/>
          <p:cNvPicPr>
            <a:picLocks noChangeAspect="1" noChangeArrowheads="1"/>
          </p:cNvPicPr>
          <p:nvPr/>
        </p:nvPicPr>
        <p:blipFill>
          <a:blip r:embed="rId5"/>
          <a:srcRect/>
          <a:stretch>
            <a:fillRect/>
          </a:stretch>
        </p:blipFill>
        <p:spPr bwMode="auto">
          <a:xfrm>
            <a:off x="3657600" y="2590800"/>
            <a:ext cx="2558444" cy="3657600"/>
          </a:xfrm>
          <a:prstGeom prst="rect">
            <a:avLst/>
          </a:prstGeom>
          <a:noFill/>
          <a:ln w="9525">
            <a:noFill/>
            <a:miter lim="800000"/>
            <a:headEnd/>
            <a:tailEnd/>
          </a:ln>
          <a:effectLst/>
        </p:spPr>
      </p:pic>
    </p:spTree>
    <p:extLst>
      <p:ext uri="{BB962C8B-B14F-4D97-AF65-F5344CB8AC3E}">
        <p14:creationId xmlns:p14="http://schemas.microsoft.com/office/powerpoint/2010/main" xmlns="" val="3139228185"/>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
        <p:nvSpPr>
          <p:cNvPr id="6" name="Title 1"/>
          <p:cNvSpPr txBox="1">
            <a:spLocks/>
          </p:cNvSpPr>
          <p:nvPr/>
        </p:nvSpPr>
        <p:spPr>
          <a:xfrm>
            <a:off x="457200" y="457200"/>
            <a:ext cx="8229600" cy="11430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600" b="0" i="0" u="sng" strike="noStrike" kern="1200" cap="none" spc="0" normalizeH="0" baseline="0" noProof="0" dirty="0" smtClean="0">
                <a:ln>
                  <a:noFill/>
                </a:ln>
                <a:solidFill>
                  <a:schemeClr val="tx1"/>
                </a:solidFill>
                <a:effectLst/>
                <a:uLnTx/>
                <a:uFillTx/>
                <a:latin typeface="+mj-lt"/>
                <a:ea typeface="+mj-ea"/>
                <a:cs typeface="+mj-cs"/>
              </a:rPr>
              <a:t>BoatDockApp Mocks (Prototype)</a:t>
            </a:r>
            <a:endParaRPr kumimoji="0" lang="en-US" sz="3600" b="0" i="0" u="sng" strike="noStrike" kern="1200" cap="none" spc="0" normalizeH="0" baseline="0" noProof="0" dirty="0">
              <a:ln>
                <a:noFill/>
              </a:ln>
              <a:solidFill>
                <a:schemeClr val="tx1"/>
              </a:solidFill>
              <a:effectLst/>
              <a:uLnTx/>
              <a:uFillTx/>
              <a:latin typeface="+mj-lt"/>
              <a:ea typeface="+mj-ea"/>
              <a:cs typeface="+mj-cs"/>
            </a:endParaRPr>
          </a:p>
        </p:txBody>
      </p:sp>
      <p:pic>
        <p:nvPicPr>
          <p:cNvPr id="15361" name="Picture 1"/>
          <p:cNvPicPr>
            <a:picLocks noChangeAspect="1" noChangeArrowheads="1"/>
          </p:cNvPicPr>
          <p:nvPr/>
        </p:nvPicPr>
        <p:blipFill>
          <a:blip r:embed="rId3" cstate="print"/>
          <a:srcRect/>
          <a:stretch>
            <a:fillRect/>
          </a:stretch>
        </p:blipFill>
        <p:spPr bwMode="auto">
          <a:xfrm>
            <a:off x="838200" y="1371600"/>
            <a:ext cx="4883726" cy="2285999"/>
          </a:xfrm>
          <a:prstGeom prst="rect">
            <a:avLst/>
          </a:prstGeom>
          <a:noFill/>
          <a:ln w="9525">
            <a:noFill/>
            <a:miter lim="800000"/>
            <a:headEnd/>
            <a:tailEnd/>
          </a:ln>
          <a:effectLst/>
        </p:spPr>
      </p:pic>
      <p:pic>
        <p:nvPicPr>
          <p:cNvPr id="15362" name="Picture 2"/>
          <p:cNvPicPr>
            <a:picLocks noChangeAspect="1" noChangeArrowheads="1"/>
          </p:cNvPicPr>
          <p:nvPr/>
        </p:nvPicPr>
        <p:blipFill>
          <a:blip r:embed="rId4"/>
          <a:srcRect/>
          <a:stretch>
            <a:fillRect/>
          </a:stretch>
        </p:blipFill>
        <p:spPr bwMode="auto">
          <a:xfrm>
            <a:off x="2667000" y="3810000"/>
            <a:ext cx="6248400" cy="2745995"/>
          </a:xfrm>
          <a:prstGeom prst="rect">
            <a:avLst/>
          </a:prstGeom>
          <a:noFill/>
          <a:ln w="9525">
            <a:noFill/>
            <a:miter lim="800000"/>
            <a:headEnd/>
            <a:tailEnd/>
          </a:ln>
          <a:effectLst/>
        </p:spPr>
      </p:pic>
    </p:spTree>
    <p:extLst>
      <p:ext uri="{BB962C8B-B14F-4D97-AF65-F5344CB8AC3E}">
        <p14:creationId xmlns:p14="http://schemas.microsoft.com/office/powerpoint/2010/main" xmlns="" val="3404417583"/>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
        <p:nvSpPr>
          <p:cNvPr id="6" name="Title 1"/>
          <p:cNvSpPr txBox="1">
            <a:spLocks/>
          </p:cNvSpPr>
          <p:nvPr/>
        </p:nvSpPr>
        <p:spPr>
          <a:xfrm>
            <a:off x="457200" y="457200"/>
            <a:ext cx="8229600" cy="11430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600" b="0" i="0" u="sng" strike="noStrike" kern="1200" cap="none" spc="0" normalizeH="0" baseline="0" noProof="0" dirty="0" smtClean="0">
                <a:ln>
                  <a:noFill/>
                </a:ln>
                <a:solidFill>
                  <a:schemeClr val="tx1"/>
                </a:solidFill>
                <a:effectLst/>
                <a:uLnTx/>
                <a:uFillTx/>
                <a:latin typeface="+mj-lt"/>
                <a:ea typeface="+mj-ea"/>
                <a:cs typeface="+mj-cs"/>
              </a:rPr>
              <a:t>BoatDockApp Mocks (Prototype)</a:t>
            </a:r>
            <a:endParaRPr kumimoji="0" lang="en-US" sz="3600" b="0" i="0" u="sng" strike="noStrike" kern="1200" cap="none" spc="0" normalizeH="0" baseline="0" noProof="0" dirty="0">
              <a:ln>
                <a:noFill/>
              </a:ln>
              <a:solidFill>
                <a:schemeClr val="tx1"/>
              </a:solidFill>
              <a:effectLst/>
              <a:uLnTx/>
              <a:uFillTx/>
              <a:latin typeface="+mj-lt"/>
              <a:ea typeface="+mj-ea"/>
              <a:cs typeface="+mj-cs"/>
            </a:endParaRPr>
          </a:p>
        </p:txBody>
      </p:sp>
      <p:pic>
        <p:nvPicPr>
          <p:cNvPr id="48130" name="Picture 2"/>
          <p:cNvPicPr>
            <a:picLocks noChangeAspect="1" noChangeArrowheads="1"/>
          </p:cNvPicPr>
          <p:nvPr/>
        </p:nvPicPr>
        <p:blipFill>
          <a:blip r:embed="rId3"/>
          <a:srcRect/>
          <a:stretch>
            <a:fillRect/>
          </a:stretch>
        </p:blipFill>
        <p:spPr bwMode="auto">
          <a:xfrm>
            <a:off x="76200" y="1676400"/>
            <a:ext cx="9024988" cy="4724400"/>
          </a:xfrm>
          <a:prstGeom prst="rect">
            <a:avLst/>
          </a:prstGeom>
          <a:noFill/>
          <a:ln w="9525">
            <a:noFill/>
            <a:miter lim="800000"/>
            <a:headEnd/>
            <a:tailEnd/>
          </a:ln>
          <a:effectLst/>
        </p:spPr>
      </p:pic>
    </p:spTree>
    <p:extLst>
      <p:ext uri="{BB962C8B-B14F-4D97-AF65-F5344CB8AC3E}">
        <p14:creationId xmlns:p14="http://schemas.microsoft.com/office/powerpoint/2010/main" xmlns="" val="3404417583"/>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590800"/>
            <a:ext cx="3124200" cy="685800"/>
          </a:xfrm>
        </p:spPr>
        <p:txBody>
          <a:bodyPr>
            <a:normAutofit/>
          </a:bodyPr>
          <a:lstStyle/>
          <a:p>
            <a:pPr algn="l"/>
            <a:r>
              <a:rPr lang="en-US" sz="2400" u="sng" dirty="0" smtClean="0"/>
              <a:t>Group # 4 </a:t>
            </a:r>
            <a:endParaRPr lang="en-US" sz="2400" u="sng" dirty="0"/>
          </a:p>
        </p:txBody>
      </p:sp>
      <p:sp>
        <p:nvSpPr>
          <p:cNvPr id="3" name="Content Placeholder 2"/>
          <p:cNvSpPr>
            <a:spLocks noGrp="1"/>
          </p:cNvSpPr>
          <p:nvPr>
            <p:ph idx="1"/>
          </p:nvPr>
        </p:nvSpPr>
        <p:spPr>
          <a:xfrm>
            <a:off x="990600" y="3276600"/>
            <a:ext cx="4648200" cy="2819400"/>
          </a:xfrm>
        </p:spPr>
        <p:txBody>
          <a:bodyPr>
            <a:normAutofit/>
          </a:bodyPr>
          <a:lstStyle/>
          <a:p>
            <a:pPr marL="0" indent="0"/>
            <a:r>
              <a:rPr lang="en-US" sz="2400" dirty="0" smtClean="0"/>
              <a:t> Muhammad Mohsin </a:t>
            </a:r>
            <a:r>
              <a:rPr lang="en-US" sz="2400" dirty="0" err="1" smtClean="0"/>
              <a:t>Qamar</a:t>
            </a:r>
            <a:r>
              <a:rPr lang="en-US" sz="2400" dirty="0" smtClean="0"/>
              <a:t> Khan</a:t>
            </a:r>
          </a:p>
          <a:p>
            <a:pPr marL="0" indent="0"/>
            <a:r>
              <a:rPr lang="en-US" sz="2400" dirty="0" smtClean="0"/>
              <a:t> Syed Ali Hasan</a:t>
            </a:r>
          </a:p>
          <a:p>
            <a:pPr marL="0" indent="0"/>
            <a:r>
              <a:rPr lang="en-US" sz="2400" dirty="0" smtClean="0"/>
              <a:t> </a:t>
            </a:r>
            <a:r>
              <a:rPr lang="en-US" sz="2400" dirty="0" err="1" smtClean="0"/>
              <a:t>Muawaz</a:t>
            </a:r>
            <a:r>
              <a:rPr lang="en-US" sz="2400" dirty="0" smtClean="0"/>
              <a:t> </a:t>
            </a:r>
            <a:r>
              <a:rPr lang="en-US" sz="2400" dirty="0" err="1" smtClean="0"/>
              <a:t>Ayyaz</a:t>
            </a:r>
            <a:endParaRPr lang="en-US" sz="2400" dirty="0" smtClean="0"/>
          </a:p>
          <a:p>
            <a:pPr marL="0" indent="0"/>
            <a:r>
              <a:rPr lang="en-US" sz="2400" dirty="0" smtClean="0"/>
              <a:t> </a:t>
            </a:r>
            <a:r>
              <a:rPr lang="en-US" sz="2400" dirty="0" err="1" smtClean="0"/>
              <a:t>Sai</a:t>
            </a:r>
            <a:r>
              <a:rPr lang="en-US" sz="2400" dirty="0" smtClean="0"/>
              <a:t> Prakash </a:t>
            </a:r>
            <a:r>
              <a:rPr lang="en-US" sz="2400" dirty="0" err="1" smtClean="0"/>
              <a:t>Chakla</a:t>
            </a:r>
            <a:endParaRPr lang="en-US" sz="2400" dirty="0" smtClean="0"/>
          </a:p>
          <a:p>
            <a:pPr marL="0" indent="0"/>
            <a:r>
              <a:rPr lang="en-US" sz="2400" dirty="0" smtClean="0"/>
              <a:t> Muhammad </a:t>
            </a:r>
            <a:r>
              <a:rPr lang="en-US" sz="2400" dirty="0" err="1" smtClean="0"/>
              <a:t>Shahzaib</a:t>
            </a:r>
            <a:endParaRPr lang="en-US" sz="2400" dirty="0" smtClean="0"/>
          </a:p>
          <a:p>
            <a:pPr marL="0" indent="0"/>
            <a:r>
              <a:rPr lang="en-US" sz="2400" dirty="0" smtClean="0"/>
              <a:t> Hafiz Muhammad Sultan </a:t>
            </a:r>
            <a:r>
              <a:rPr lang="en-US" sz="2400" dirty="0" err="1" smtClean="0"/>
              <a:t>Afridi</a:t>
            </a:r>
            <a:endParaRPr lang="en-US" sz="2400" dirty="0" smtClean="0"/>
          </a:p>
        </p:txBody>
      </p:sp>
      <p:sp>
        <p:nvSpPr>
          <p:cNvPr id="31746" name="AutoShape 2" descr="Migrate traditional Distribution Groups to Office 365 Groups - HighClouder"/>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31748" name="Picture 4" descr="https://project-management.com/wp-content/uploads/2013/11/team-300x158.png"/>
          <p:cNvPicPr>
            <a:picLocks noChangeAspect="1" noChangeArrowheads="1"/>
          </p:cNvPicPr>
          <p:nvPr/>
        </p:nvPicPr>
        <p:blipFill>
          <a:blip r:embed="rId2"/>
          <a:srcRect/>
          <a:stretch>
            <a:fillRect/>
          </a:stretch>
        </p:blipFill>
        <p:spPr bwMode="auto">
          <a:xfrm>
            <a:off x="2438400" y="609600"/>
            <a:ext cx="4419600" cy="2251341"/>
          </a:xfrm>
          <a:prstGeom prst="rect">
            <a:avLst/>
          </a:prstGeom>
          <a:noFill/>
        </p:spPr>
      </p:pic>
      <p:pic>
        <p:nvPicPr>
          <p:cNvPr id="6" name="Picture 3"/>
          <p:cNvPicPr>
            <a:picLocks noChangeAspect="1" noChangeArrowheads="1"/>
          </p:cNvPicPr>
          <p:nvPr/>
        </p:nvPicPr>
        <p:blipFill>
          <a:blip r:embed="rId3"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4216748505"/>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rmAutofit/>
          </a:bodyPr>
          <a:lstStyle/>
          <a:p>
            <a:r>
              <a:rPr lang="en-US" sz="3600" u="sng" dirty="0" smtClean="0"/>
              <a:t>Task Descriptions</a:t>
            </a:r>
            <a:endParaRPr lang="en-US" sz="3600" u="sng"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3663592900"/>
              </p:ext>
            </p:extLst>
          </p:nvPr>
        </p:nvGraphicFramePr>
        <p:xfrm>
          <a:off x="1066800" y="1676400"/>
          <a:ext cx="7239000" cy="4495800"/>
        </p:xfrm>
        <a:graphic>
          <a:graphicData uri="http://schemas.openxmlformats.org/drawingml/2006/table">
            <a:tbl>
              <a:tblPr firstRow="1" firstCol="1">
                <a:tableStyleId>{5C22544A-7EE6-4342-B048-85BDC9FD1C3A}</a:tableStyleId>
              </a:tblPr>
              <a:tblGrid>
                <a:gridCol w="7239000"/>
              </a:tblGrid>
              <a:tr h="241589">
                <a:tc>
                  <a:txBody>
                    <a:bodyPr/>
                    <a:lstStyle/>
                    <a:p>
                      <a:pPr marL="0" marR="0" algn="just">
                        <a:lnSpc>
                          <a:spcPct val="107000"/>
                        </a:lnSpc>
                        <a:spcBef>
                          <a:spcPts val="0"/>
                        </a:spcBef>
                        <a:spcAft>
                          <a:spcPts val="1000"/>
                        </a:spcAft>
                      </a:pPr>
                      <a:r>
                        <a:rPr lang="pl-PL" sz="1400" dirty="0">
                          <a:effectLst/>
                        </a:rPr>
                        <a:t>Task Name: 1.1 Registration </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r h="1917127">
                <a:tc>
                  <a:txBody>
                    <a:bodyPr/>
                    <a:lstStyle/>
                    <a:p>
                      <a:pPr marL="0" marR="0" algn="just">
                        <a:lnSpc>
                          <a:spcPct val="107000"/>
                        </a:lnSpc>
                        <a:spcBef>
                          <a:spcPts val="0"/>
                        </a:spcBef>
                        <a:spcAft>
                          <a:spcPts val="1000"/>
                        </a:spcAft>
                      </a:pPr>
                      <a:r>
                        <a:rPr lang="pl-PL" sz="1400" dirty="0">
                          <a:effectLst/>
                        </a:rPr>
                        <a:t>Purpose: Registered customer to Mooring App </a:t>
                      </a:r>
                      <a:endParaRPr lang="en-US" sz="1400" dirty="0">
                        <a:effectLst/>
                      </a:endParaRPr>
                    </a:p>
                    <a:p>
                      <a:pPr marL="0" marR="0" algn="just">
                        <a:lnSpc>
                          <a:spcPct val="107000"/>
                        </a:lnSpc>
                        <a:spcBef>
                          <a:spcPts val="0"/>
                        </a:spcBef>
                        <a:spcAft>
                          <a:spcPts val="1000"/>
                        </a:spcAft>
                      </a:pPr>
                      <a:r>
                        <a:rPr lang="pl-PL" sz="1400" dirty="0">
                          <a:effectLst/>
                        </a:rPr>
                        <a:t>Trigger: </a:t>
                      </a:r>
                      <a:endParaRPr lang="en-US" sz="1400" dirty="0">
                        <a:effectLst/>
                      </a:endParaRPr>
                    </a:p>
                    <a:p>
                      <a:pPr marL="0" marR="0" algn="just">
                        <a:lnSpc>
                          <a:spcPct val="107000"/>
                        </a:lnSpc>
                        <a:spcBef>
                          <a:spcPts val="0"/>
                        </a:spcBef>
                        <a:spcAft>
                          <a:spcPts val="1000"/>
                        </a:spcAft>
                      </a:pPr>
                      <a:r>
                        <a:rPr lang="pl-PL" sz="1400" dirty="0">
                          <a:effectLst/>
                        </a:rPr>
                        <a:t>Precondition: customer looks to mooring boats and registered first</a:t>
                      </a:r>
                      <a:endParaRPr lang="en-US" sz="1400" dirty="0">
                        <a:effectLst/>
                      </a:endParaRPr>
                    </a:p>
                    <a:p>
                      <a:pPr marL="0" marR="0" algn="just">
                        <a:lnSpc>
                          <a:spcPct val="107000"/>
                        </a:lnSpc>
                        <a:spcBef>
                          <a:spcPts val="0"/>
                        </a:spcBef>
                        <a:spcAft>
                          <a:spcPts val="1000"/>
                        </a:spcAft>
                      </a:pPr>
                      <a:r>
                        <a:rPr lang="pl-PL" sz="1400" dirty="0">
                          <a:effectLst/>
                        </a:rPr>
                        <a:t>Frequency: 0.6 </a:t>
                      </a:r>
                      <a:r>
                        <a:rPr lang="en-US" sz="1400" dirty="0">
                          <a:effectLst/>
                        </a:rPr>
                        <a:t>customers </a:t>
                      </a:r>
                      <a:r>
                        <a:rPr lang="pl-PL" sz="1400" dirty="0">
                          <a:effectLst/>
                        </a:rPr>
                        <a:t>/ </a:t>
                      </a:r>
                      <a:r>
                        <a:rPr lang="en-US" sz="1400" dirty="0">
                          <a:effectLst/>
                        </a:rPr>
                        <a:t>minute</a:t>
                      </a:r>
                      <a:r>
                        <a:rPr lang="pl-PL" sz="1400" dirty="0">
                          <a:effectLst/>
                        </a:rPr>
                        <a:t> (customer use the application)</a:t>
                      </a:r>
                      <a:endParaRPr lang="en-US" sz="1400" dirty="0">
                        <a:effectLst/>
                      </a:endParaRPr>
                    </a:p>
                    <a:p>
                      <a:pPr marL="0" marR="0" algn="just">
                        <a:lnSpc>
                          <a:spcPct val="107000"/>
                        </a:lnSpc>
                        <a:spcBef>
                          <a:spcPts val="0"/>
                        </a:spcBef>
                        <a:spcAft>
                          <a:spcPts val="1000"/>
                        </a:spcAft>
                      </a:pPr>
                      <a:r>
                        <a:rPr lang="pl-PL" sz="1400" dirty="0">
                          <a:effectLst/>
                        </a:rPr>
                        <a:t>Critical: user already exsist/ user block /account marked suspecious </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r h="1168542">
                <a:tc>
                  <a:txBody>
                    <a:bodyPr/>
                    <a:lstStyle/>
                    <a:p>
                      <a:pPr marL="0" marR="0" algn="just">
                        <a:lnSpc>
                          <a:spcPct val="107000"/>
                        </a:lnSpc>
                        <a:spcBef>
                          <a:spcPts val="0"/>
                        </a:spcBef>
                        <a:spcAft>
                          <a:spcPts val="1000"/>
                        </a:spcAft>
                      </a:pPr>
                      <a:r>
                        <a:rPr lang="pl-PL" sz="1400" dirty="0">
                          <a:effectLst/>
                        </a:rPr>
                        <a:t>Sub-tasks:</a:t>
                      </a:r>
                      <a:endParaRPr lang="en-US" sz="1400" dirty="0">
                        <a:effectLst/>
                      </a:endParaRPr>
                    </a:p>
                    <a:p>
                      <a:pPr marL="342900" marR="0" lvl="0" indent="-342900" algn="just">
                        <a:lnSpc>
                          <a:spcPct val="107000"/>
                        </a:lnSpc>
                        <a:spcBef>
                          <a:spcPts val="0"/>
                        </a:spcBef>
                        <a:spcAft>
                          <a:spcPts val="0"/>
                        </a:spcAft>
                        <a:buFont typeface="+mj-lt"/>
                        <a:buAutoNum type="arabicParenR"/>
                      </a:pPr>
                      <a:r>
                        <a:rPr lang="pl-PL" sz="1400" dirty="0">
                          <a:effectLst/>
                        </a:rPr>
                        <a:t>Registered to application </a:t>
                      </a:r>
                      <a:endParaRPr lang="en-US" sz="1400" dirty="0">
                        <a:effectLst/>
                      </a:endParaRPr>
                    </a:p>
                    <a:p>
                      <a:pPr marL="342900" marR="0" lvl="0" indent="-342900" algn="just">
                        <a:lnSpc>
                          <a:spcPct val="107000"/>
                        </a:lnSpc>
                        <a:spcBef>
                          <a:spcPts val="0"/>
                        </a:spcBef>
                        <a:spcAft>
                          <a:spcPts val="0"/>
                        </a:spcAft>
                        <a:buFont typeface="+mj-lt"/>
                        <a:buAutoNum type="arabicParenR"/>
                      </a:pPr>
                      <a:r>
                        <a:rPr lang="pl-PL" sz="1400" dirty="0">
                          <a:effectLst/>
                        </a:rPr>
                        <a:t>Gives personal information </a:t>
                      </a:r>
                      <a:endParaRPr lang="en-US" sz="1400" dirty="0">
                        <a:effectLst/>
                      </a:endParaRPr>
                    </a:p>
                    <a:p>
                      <a:pPr marL="342900" marR="0" lvl="0" indent="-342900" algn="just">
                        <a:lnSpc>
                          <a:spcPct val="107000"/>
                        </a:lnSpc>
                        <a:spcBef>
                          <a:spcPts val="0"/>
                        </a:spcBef>
                        <a:spcAft>
                          <a:spcPts val="0"/>
                        </a:spcAft>
                        <a:buFont typeface="+mj-lt"/>
                        <a:buAutoNum type="arabicParenR"/>
                      </a:pPr>
                      <a:r>
                        <a:rPr lang="pl-PL" sz="1400" dirty="0">
                          <a:effectLst/>
                        </a:rPr>
                        <a:t>Geographical information</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r h="1168542">
                <a:tc>
                  <a:txBody>
                    <a:bodyPr/>
                    <a:lstStyle/>
                    <a:p>
                      <a:pPr marL="0" marR="0" algn="just">
                        <a:lnSpc>
                          <a:spcPct val="107000"/>
                        </a:lnSpc>
                        <a:spcBef>
                          <a:spcPts val="0"/>
                        </a:spcBef>
                        <a:spcAft>
                          <a:spcPts val="1000"/>
                        </a:spcAft>
                      </a:pPr>
                      <a:r>
                        <a:rPr lang="pl-PL" sz="1400" dirty="0">
                          <a:effectLst/>
                        </a:rPr>
                        <a:t>Variants:</a:t>
                      </a:r>
                      <a:endParaRPr lang="en-US" sz="1400" dirty="0">
                        <a:effectLst/>
                      </a:endParaRPr>
                    </a:p>
                    <a:p>
                      <a:pPr marL="342900" marR="0" lvl="0" indent="-342900" algn="just">
                        <a:lnSpc>
                          <a:spcPct val="107000"/>
                        </a:lnSpc>
                        <a:spcBef>
                          <a:spcPts val="0"/>
                        </a:spcBef>
                        <a:spcAft>
                          <a:spcPts val="0"/>
                        </a:spcAft>
                        <a:buFont typeface="+mj-lt"/>
                        <a:buAutoNum type="arabicParenR"/>
                      </a:pPr>
                      <a:r>
                        <a:rPr lang="pl-PL" sz="1400" dirty="0">
                          <a:effectLst/>
                        </a:rPr>
                        <a:t>User already exsist</a:t>
                      </a:r>
                      <a:endParaRPr lang="en-US" sz="1400" dirty="0">
                        <a:effectLst/>
                      </a:endParaRPr>
                    </a:p>
                    <a:p>
                      <a:pPr marL="342900" marR="0" lvl="0" indent="-342900" algn="just">
                        <a:lnSpc>
                          <a:spcPct val="107000"/>
                        </a:lnSpc>
                        <a:spcBef>
                          <a:spcPts val="0"/>
                        </a:spcBef>
                        <a:spcAft>
                          <a:spcPts val="0"/>
                        </a:spcAft>
                        <a:buFont typeface="+mj-lt"/>
                        <a:buAutoNum type="arabicParenR"/>
                      </a:pPr>
                      <a:r>
                        <a:rPr lang="pl-PL" sz="1400" dirty="0">
                          <a:effectLst/>
                        </a:rPr>
                        <a:t>False information</a:t>
                      </a:r>
                      <a:endParaRPr lang="en-US" sz="1400" dirty="0">
                        <a:effectLst/>
                      </a:endParaRPr>
                    </a:p>
                    <a:p>
                      <a:pPr marL="342900" marR="0" lvl="0" indent="-342900" algn="just">
                        <a:lnSpc>
                          <a:spcPct val="107000"/>
                        </a:lnSpc>
                        <a:spcBef>
                          <a:spcPts val="0"/>
                        </a:spcBef>
                        <a:spcAft>
                          <a:spcPts val="0"/>
                        </a:spcAft>
                        <a:buFont typeface="+mj-lt"/>
                        <a:buAutoNum type="arabicParenR"/>
                      </a:pPr>
                      <a:r>
                        <a:rPr lang="pl-PL" sz="1400" dirty="0">
                          <a:effectLst/>
                        </a:rPr>
                        <a:t>Authentication not confirm</a:t>
                      </a:r>
                      <a:endParaRPr lang="en-US" sz="14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bl>
          </a:graphicData>
        </a:graphic>
      </p:graphicFrame>
      <p:pic>
        <p:nvPicPr>
          <p:cNvPr id="5" name="Picture 4"/>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3239288027"/>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1143000"/>
          </a:xfrm>
        </p:spPr>
        <p:txBody>
          <a:bodyPr/>
          <a:lstStyle/>
          <a:p>
            <a:r>
              <a:rPr lang="en-US" u="sng" dirty="0" smtClean="0"/>
              <a:t>Use Cases</a:t>
            </a:r>
            <a:endParaRPr lang="en-US" u="sng"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4119961210"/>
              </p:ext>
            </p:extLst>
          </p:nvPr>
        </p:nvGraphicFramePr>
        <p:xfrm>
          <a:off x="762000" y="1722439"/>
          <a:ext cx="7924800" cy="4373561"/>
        </p:xfrm>
        <a:graphic>
          <a:graphicData uri="http://schemas.openxmlformats.org/drawingml/2006/table">
            <a:tbl>
              <a:tblPr firstRow="1" firstCol="1">
                <a:tableStyleId>{5C22544A-7EE6-4342-B048-85BDC9FD1C3A}</a:tableStyleId>
              </a:tblPr>
              <a:tblGrid>
                <a:gridCol w="1933720"/>
                <a:gridCol w="5991080"/>
              </a:tblGrid>
              <a:tr h="397231">
                <a:tc>
                  <a:txBody>
                    <a:bodyPr/>
                    <a:lstStyle/>
                    <a:p>
                      <a:pPr marL="0" marR="0" algn="just">
                        <a:lnSpc>
                          <a:spcPct val="107000"/>
                        </a:lnSpc>
                        <a:spcBef>
                          <a:spcPts val="0"/>
                        </a:spcBef>
                        <a:spcAft>
                          <a:spcPts val="1000"/>
                        </a:spcAft>
                      </a:pPr>
                      <a:r>
                        <a:rPr lang="pl-PL" sz="1200" dirty="0">
                          <a:effectLst/>
                        </a:rPr>
                        <a:t>Use Case Name</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1000"/>
                        </a:spcAft>
                      </a:pPr>
                      <a:r>
                        <a:rPr lang="pl-PL" sz="1200">
                          <a:effectLst/>
                        </a:rPr>
                        <a:t>1.1 Customer Registration</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r h="397231">
                <a:tc>
                  <a:txBody>
                    <a:bodyPr/>
                    <a:lstStyle/>
                    <a:p>
                      <a:pPr marL="0" marR="0" algn="just">
                        <a:lnSpc>
                          <a:spcPct val="107000"/>
                        </a:lnSpc>
                        <a:spcBef>
                          <a:spcPts val="0"/>
                        </a:spcBef>
                        <a:spcAft>
                          <a:spcPts val="1000"/>
                        </a:spcAft>
                      </a:pPr>
                      <a:r>
                        <a:rPr lang="pl-PL" sz="1200">
                          <a:effectLst/>
                        </a:rPr>
                        <a:t>Brief Description</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1000"/>
                        </a:spcAft>
                      </a:pPr>
                      <a:r>
                        <a:rPr lang="pl-PL" sz="1200">
                          <a:effectLst/>
                        </a:rPr>
                        <a:t>Customer/user  registered to applicaiton / login to App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r h="397231">
                <a:tc>
                  <a:txBody>
                    <a:bodyPr/>
                    <a:lstStyle/>
                    <a:p>
                      <a:pPr marL="0" marR="0" algn="just">
                        <a:lnSpc>
                          <a:spcPct val="107000"/>
                        </a:lnSpc>
                        <a:spcBef>
                          <a:spcPts val="0"/>
                        </a:spcBef>
                        <a:spcAft>
                          <a:spcPts val="1000"/>
                        </a:spcAft>
                      </a:pPr>
                      <a:r>
                        <a:rPr lang="pl-PL" sz="1200">
                          <a:effectLst/>
                        </a:rPr>
                        <a:t>Actors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1000"/>
                        </a:spcAft>
                      </a:pPr>
                      <a:r>
                        <a:rPr lang="pl-PL" sz="1200">
                          <a:effectLst/>
                        </a:rPr>
                        <a:t>Customer/ Moor Owner/ client </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r h="397231">
                <a:tc>
                  <a:txBody>
                    <a:bodyPr/>
                    <a:lstStyle/>
                    <a:p>
                      <a:pPr marL="0" marR="0" algn="just">
                        <a:lnSpc>
                          <a:spcPct val="107000"/>
                        </a:lnSpc>
                        <a:spcBef>
                          <a:spcPts val="0"/>
                        </a:spcBef>
                        <a:spcAft>
                          <a:spcPts val="1000"/>
                        </a:spcAft>
                      </a:pPr>
                      <a:r>
                        <a:rPr lang="pl-PL" sz="1200">
                          <a:effectLst/>
                        </a:rPr>
                        <a:t>Precondition</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1000"/>
                        </a:spcAft>
                      </a:pPr>
                      <a:r>
                        <a:rPr lang="pl-PL" sz="1200">
                          <a:effectLst/>
                        </a:rPr>
                        <a:t> User need user id and password to access the App</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r h="1301424">
                <a:tc>
                  <a:txBody>
                    <a:bodyPr/>
                    <a:lstStyle/>
                    <a:p>
                      <a:pPr marL="0" marR="0" algn="just">
                        <a:lnSpc>
                          <a:spcPct val="107000"/>
                        </a:lnSpc>
                        <a:spcBef>
                          <a:spcPts val="0"/>
                        </a:spcBef>
                        <a:spcAft>
                          <a:spcPts val="1000"/>
                        </a:spcAft>
                      </a:pPr>
                      <a:r>
                        <a:rPr lang="pl-PL" sz="1200">
                          <a:effectLst/>
                        </a:rPr>
                        <a:t>Basic flow</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1000"/>
                        </a:spcAft>
                      </a:pPr>
                      <a:r>
                        <a:rPr lang="pl-PL" sz="1200" dirty="0">
                          <a:effectLst/>
                        </a:rPr>
                        <a:t>1)Customer download the applicaton</a:t>
                      </a:r>
                      <a:endParaRPr lang="en-US" sz="1200" dirty="0">
                        <a:effectLst/>
                      </a:endParaRPr>
                    </a:p>
                    <a:p>
                      <a:pPr marL="0" marR="0" algn="just">
                        <a:lnSpc>
                          <a:spcPct val="107000"/>
                        </a:lnSpc>
                        <a:spcBef>
                          <a:spcPts val="0"/>
                        </a:spcBef>
                        <a:spcAft>
                          <a:spcPts val="1000"/>
                        </a:spcAft>
                      </a:pPr>
                      <a:r>
                        <a:rPr lang="pl-PL" sz="1200" dirty="0">
                          <a:effectLst/>
                        </a:rPr>
                        <a:t>2) Customer registered to application by providing user email / password</a:t>
                      </a:r>
                      <a:endParaRPr lang="en-US" sz="1200" dirty="0">
                        <a:effectLst/>
                      </a:endParaRPr>
                    </a:p>
                    <a:p>
                      <a:pPr marL="0" marR="0" algn="just">
                        <a:lnSpc>
                          <a:spcPct val="107000"/>
                        </a:lnSpc>
                        <a:spcBef>
                          <a:spcPts val="0"/>
                        </a:spcBef>
                        <a:spcAft>
                          <a:spcPts val="1000"/>
                        </a:spcAft>
                      </a:pPr>
                      <a:r>
                        <a:rPr lang="pl-PL" sz="1200" dirty="0">
                          <a:effectLst/>
                        </a:rPr>
                        <a:t>3) Cusotmer recieved confirm</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r h="1085982">
                <a:tc>
                  <a:txBody>
                    <a:bodyPr/>
                    <a:lstStyle/>
                    <a:p>
                      <a:pPr marL="0" marR="0" algn="just">
                        <a:lnSpc>
                          <a:spcPct val="107000"/>
                        </a:lnSpc>
                        <a:spcBef>
                          <a:spcPts val="0"/>
                        </a:spcBef>
                        <a:spcAft>
                          <a:spcPts val="1000"/>
                        </a:spcAft>
                      </a:pPr>
                      <a:r>
                        <a:rPr lang="pl-PL" sz="1200">
                          <a:effectLst/>
                        </a:rPr>
                        <a:t>Alternative flow</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1000"/>
                        </a:spcAft>
                      </a:pPr>
                      <a:r>
                        <a:rPr lang="pl-PL" sz="1200" dirty="0">
                          <a:effectLst/>
                        </a:rPr>
                        <a:t>1)Customer call to Support</a:t>
                      </a:r>
                      <a:endParaRPr lang="en-US" sz="1200" dirty="0">
                        <a:effectLst/>
                      </a:endParaRPr>
                    </a:p>
                    <a:p>
                      <a:pPr marL="0" marR="0" algn="just">
                        <a:lnSpc>
                          <a:spcPct val="107000"/>
                        </a:lnSpc>
                        <a:spcBef>
                          <a:spcPts val="0"/>
                        </a:spcBef>
                        <a:spcAft>
                          <a:spcPts val="1000"/>
                        </a:spcAft>
                      </a:pPr>
                      <a:r>
                        <a:rPr lang="pl-PL" sz="1200" dirty="0">
                          <a:effectLst/>
                        </a:rPr>
                        <a:t>2)provide information and registered.</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r h="397231">
                <a:tc>
                  <a:txBody>
                    <a:bodyPr/>
                    <a:lstStyle/>
                    <a:p>
                      <a:pPr marL="0" marR="0" algn="just">
                        <a:lnSpc>
                          <a:spcPct val="107000"/>
                        </a:lnSpc>
                        <a:spcBef>
                          <a:spcPts val="0"/>
                        </a:spcBef>
                        <a:spcAft>
                          <a:spcPts val="1000"/>
                        </a:spcAft>
                      </a:pPr>
                      <a:r>
                        <a:rPr lang="pl-PL" sz="1200">
                          <a:effectLst/>
                        </a:rPr>
                        <a:t>Exit conditions</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1000"/>
                        </a:spcAft>
                      </a:pPr>
                      <a:r>
                        <a:rPr lang="pl-PL" sz="1200" dirty="0">
                          <a:effectLst/>
                        </a:rPr>
                        <a:t>Logout from application</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r>
            </a:tbl>
          </a:graphicData>
        </a:graphic>
      </p:graphicFrame>
      <p:pic>
        <p:nvPicPr>
          <p:cNvPr id="5" name="Picture 4"/>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4077004374"/>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rmAutofit/>
          </a:bodyPr>
          <a:lstStyle/>
          <a:p>
            <a:r>
              <a:rPr lang="en-US" sz="3600" u="sng" dirty="0" smtClean="0"/>
              <a:t>Entity Relationship Diagram</a:t>
            </a:r>
            <a:endParaRPr lang="en-US" sz="3600" u="sng" dirty="0"/>
          </a:p>
        </p:txBody>
      </p:sp>
      <p:pic>
        <p:nvPicPr>
          <p:cNvPr id="4" name="Content Placeholder 3"/>
          <p:cNvPicPr>
            <a:picLocks noGrp="1"/>
          </p:cNvPicPr>
          <p:nvPr>
            <p:ph idx="1"/>
          </p:nvPr>
        </p:nvPicPr>
        <p:blipFill>
          <a:blip r:embed="rId2"/>
          <a:srcRect/>
          <a:stretch>
            <a:fillRect/>
          </a:stretch>
        </p:blipFill>
        <p:spPr bwMode="auto">
          <a:xfrm>
            <a:off x="609600" y="1371600"/>
            <a:ext cx="8153400" cy="5257800"/>
          </a:xfrm>
          <a:prstGeom prst="rect">
            <a:avLst/>
          </a:prstGeom>
          <a:noFill/>
          <a:ln w="9525">
            <a:noFill/>
            <a:miter lim="800000"/>
            <a:headEnd/>
            <a:tailEnd/>
          </a:ln>
        </p:spPr>
      </p:pic>
      <p:pic>
        <p:nvPicPr>
          <p:cNvPr id="5" name="Picture 4"/>
          <p:cNvPicPr>
            <a:picLocks noChangeAspect="1" noChangeArrowheads="1"/>
          </p:cNvPicPr>
          <p:nvPr/>
        </p:nvPicPr>
        <p:blipFill>
          <a:blip r:embed="rId3"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3750904290"/>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1143000"/>
          </a:xfrm>
        </p:spPr>
        <p:txBody>
          <a:bodyPr>
            <a:normAutofit/>
          </a:bodyPr>
          <a:lstStyle/>
          <a:p>
            <a:r>
              <a:rPr lang="en-US" sz="3600" u="sng" dirty="0" smtClean="0"/>
              <a:t>Data Dictionary</a:t>
            </a:r>
            <a:endParaRPr lang="en-US" sz="3600" u="sng"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xmlns="" val="0"/>
              </a:ext>
            </a:extLst>
          </a:blip>
          <a:stretch>
            <a:fillRect/>
          </a:stretch>
        </p:blipFill>
        <p:spPr>
          <a:xfrm>
            <a:off x="457200" y="1708031"/>
            <a:ext cx="8229600" cy="4310300"/>
          </a:xfrm>
          <a:prstGeom prst="rect">
            <a:avLst/>
          </a:prstGeom>
        </p:spPr>
      </p:pic>
      <p:pic>
        <p:nvPicPr>
          <p:cNvPr id="5" name="Picture 4"/>
          <p:cNvPicPr>
            <a:picLocks noChangeAspect="1" noChangeArrowheads="1"/>
          </p:cNvPicPr>
          <p:nvPr/>
        </p:nvPicPr>
        <p:blipFill>
          <a:blip r:embed="rId3"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19578239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u="sng" dirty="0" smtClean="0"/>
              <a:t>QUPER Model</a:t>
            </a:r>
            <a:endParaRPr lang="en-US" sz="3600" u="sng" dirty="0"/>
          </a:p>
        </p:txBody>
      </p:sp>
      <p:sp>
        <p:nvSpPr>
          <p:cNvPr id="6" name="Rectangle 5"/>
          <p:cNvSpPr>
            <a:spLocks noChangeArrowheads="1"/>
          </p:cNvSpPr>
          <p:nvPr/>
        </p:nvSpPr>
        <p:spPr bwMode="auto">
          <a:xfrm>
            <a:off x="457200" y="2362200"/>
            <a:ext cx="8915400" cy="427809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Creation:</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Quality Aspect:</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Performance:  </a:t>
            </a:r>
            <a:r>
              <a:rPr kumimoji="0" lang="en-US" sz="1600" b="0"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System response time for each page (5 Sec)</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Reference list/ competitors</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Canal &amp; River Trust: (</a:t>
            </a:r>
            <a:r>
              <a:rPr kumimoji="0" lang="en-US" sz="1600" b="0"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Take 2 sec)</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Quality Break points</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Utility: </a:t>
            </a:r>
            <a:r>
              <a:rPr kumimoji="0" lang="en-US" sz="1600" b="0"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4 Sec:   All page load time</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Differentiation: </a:t>
            </a:r>
            <a:r>
              <a:rPr kumimoji="0" lang="en-US" sz="1600" b="0"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3Sec :  Filtration activate</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Saturation: </a:t>
            </a:r>
            <a:r>
              <a:rPr kumimoji="0" lang="en-US" sz="1600" b="0"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2sec:   Mooring Place booked </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Barriers</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Steep cost: 5 sec: </a:t>
            </a:r>
            <a:r>
              <a:rPr kumimoji="0" lang="en-US" sz="1600" b="0"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payment system</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Steep Cost: 3 sec</a:t>
            </a:r>
            <a:r>
              <a:rPr kumimoji="0" lang="en-US" sz="1600" b="0"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 new architecture</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Target</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Good:  3 Sec: </a:t>
            </a:r>
            <a:r>
              <a:rPr kumimoji="0" lang="en-US" sz="1600" b="0"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This target is possible to create an own payment system without using third party service.</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600" b="1"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Stretch:  3 Sec: </a:t>
            </a:r>
            <a:r>
              <a:rPr kumimoji="0" lang="en-US" sz="1600" b="0" i="0" u="none" strike="noStrike" cap="none" normalizeH="0" baseline="0" dirty="0" smtClean="0">
                <a:ln>
                  <a:noFill/>
                </a:ln>
                <a:solidFill>
                  <a:schemeClr val="tx1"/>
                </a:solidFill>
                <a:effectLst/>
                <a:latin typeface="+mj-lt"/>
                <a:ea typeface="Calibri" panose="020F0502020204030204" pitchFamily="34" charset="0"/>
                <a:cs typeface="Times New Roman" panose="02020603050405020304" pitchFamily="18" charset="0"/>
              </a:rPr>
              <a:t>If new S/w Architecture is feasible.</a:t>
            </a: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dirty="0" smtClean="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600" b="0" i="0" u="none" strike="noStrike" cap="none" normalizeH="0" baseline="0" dirty="0" smtClean="0">
              <a:ln>
                <a:noFill/>
              </a:ln>
              <a:solidFill>
                <a:schemeClr val="tx1"/>
              </a:solidFill>
              <a:effectLst/>
              <a:latin typeface="+mj-lt"/>
            </a:endParaRPr>
          </a:p>
        </p:txBody>
      </p:sp>
      <p:pic>
        <p:nvPicPr>
          <p:cNvPr id="5124" name="Picture 73"/>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371600" y="1143000"/>
            <a:ext cx="5934075" cy="1390650"/>
          </a:xfrm>
          <a:prstGeom prst="rect">
            <a:avLst/>
          </a:prstGeom>
          <a:noFill/>
          <a:extLst>
            <a:ext uri="{909E8E84-426E-40DD-AFC4-6F175D3DCCD1}">
              <a14:hiddenFill xmlns:a14="http://schemas.microsoft.com/office/drawing/2010/main" xmlns="">
                <a:solidFill>
                  <a:srgbClr val="FFFFFF"/>
                </a:solidFill>
              </a14:hiddenFill>
            </a:ext>
          </a:extLst>
        </p:spPr>
      </p:pic>
      <p:sp>
        <p:nvSpPr>
          <p:cNvPr id="7" name="Rectangle 6"/>
          <p:cNvSpPr>
            <a:spLocks noChangeArrowheads="1"/>
          </p:cNvSpPr>
          <p:nvPr/>
        </p:nvSpPr>
        <p:spPr bwMode="auto">
          <a:xfrm>
            <a:off x="1066800" y="5581650"/>
            <a:ext cx="9144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8" name="Picture 7"/>
          <p:cNvPicPr>
            <a:picLocks noChangeAspect="1" noChangeArrowheads="1"/>
          </p:cNvPicPr>
          <p:nvPr/>
        </p:nvPicPr>
        <p:blipFill>
          <a:blip r:embed="rId3"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38852638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1143000"/>
          </a:xfrm>
        </p:spPr>
        <p:txBody>
          <a:bodyPr>
            <a:normAutofit/>
          </a:bodyPr>
          <a:lstStyle/>
          <a:p>
            <a:r>
              <a:rPr lang="en-US" sz="3200" u="sng" dirty="0" smtClean="0"/>
              <a:t>Requirement Prioritization </a:t>
            </a:r>
            <a:endParaRPr lang="en-US" sz="3200" u="sng" dirty="0"/>
          </a:p>
        </p:txBody>
      </p:sp>
      <p:sp>
        <p:nvSpPr>
          <p:cNvPr id="3" name="Content Placeholder 2"/>
          <p:cNvSpPr>
            <a:spLocks noGrp="1"/>
          </p:cNvSpPr>
          <p:nvPr>
            <p:ph idx="1"/>
          </p:nvPr>
        </p:nvSpPr>
        <p:spPr/>
        <p:txBody>
          <a:bodyPr>
            <a:normAutofit/>
          </a:bodyPr>
          <a:lstStyle/>
          <a:p>
            <a:r>
              <a:rPr lang="en-US" sz="2400" dirty="0" smtClean="0"/>
              <a:t>We used 2 techniques for requirement prioritization</a:t>
            </a:r>
          </a:p>
          <a:p>
            <a:pPr lvl="1"/>
            <a:r>
              <a:rPr lang="en-US" sz="2400" dirty="0" smtClean="0"/>
              <a:t>MoSCow technique</a:t>
            </a:r>
          </a:p>
          <a:p>
            <a:pPr lvl="1"/>
            <a:r>
              <a:rPr lang="en-US" sz="2400" dirty="0" smtClean="0"/>
              <a:t>Priority Group </a:t>
            </a:r>
          </a:p>
          <a:p>
            <a:pPr lvl="1"/>
            <a:endParaRPr lang="en-US" sz="2400" dirty="0" smtClean="0"/>
          </a:p>
          <a:p>
            <a:r>
              <a:rPr lang="en-US" sz="2400" dirty="0" smtClean="0"/>
              <a:t>We have stakeholder which requirement are prioritized </a:t>
            </a:r>
          </a:p>
          <a:p>
            <a:pPr lvl="1"/>
            <a:r>
              <a:rPr lang="en-US" sz="2400" dirty="0" smtClean="0"/>
              <a:t>Mooring place owner</a:t>
            </a:r>
          </a:p>
          <a:p>
            <a:pPr lvl="1"/>
            <a:r>
              <a:rPr lang="en-US" sz="2400" dirty="0" smtClean="0"/>
              <a:t>Travelers/boat owner  </a:t>
            </a:r>
          </a:p>
          <a:p>
            <a:endParaRPr lang="en-US" sz="2400"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61682310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rmAutofit/>
          </a:bodyPr>
          <a:lstStyle/>
          <a:p>
            <a:r>
              <a:rPr lang="en-US" sz="3600" u="sng" dirty="0"/>
              <a:t>MoSCow </a:t>
            </a:r>
            <a:r>
              <a:rPr lang="en-US" sz="3600" u="sng" dirty="0" smtClean="0"/>
              <a:t>Technique </a:t>
            </a:r>
            <a:endParaRPr lang="en-US" sz="3600" u="sng" dirty="0"/>
          </a:p>
        </p:txBody>
      </p:sp>
      <p:sp>
        <p:nvSpPr>
          <p:cNvPr id="3" name="Content Placeholder 2"/>
          <p:cNvSpPr>
            <a:spLocks noGrp="1"/>
          </p:cNvSpPr>
          <p:nvPr>
            <p:ph idx="1"/>
          </p:nvPr>
        </p:nvSpPr>
        <p:spPr/>
        <p:txBody>
          <a:bodyPr>
            <a:normAutofit fontScale="62500" lnSpcReduction="20000"/>
          </a:bodyPr>
          <a:lstStyle/>
          <a:p>
            <a:r>
              <a:rPr lang="en-US" sz="4600" dirty="0" smtClean="0"/>
              <a:t>Must Have</a:t>
            </a:r>
            <a:endParaRPr lang="en-US" dirty="0" smtClean="0"/>
          </a:p>
          <a:p>
            <a:pPr lvl="1"/>
            <a:r>
              <a:rPr lang="en-US" sz="3400" dirty="0"/>
              <a:t>Mooring place owner must have functionality to:</a:t>
            </a:r>
          </a:p>
          <a:p>
            <a:pPr lvl="2"/>
            <a:r>
              <a:rPr lang="en-US" sz="2600" dirty="0"/>
              <a:t>View the requests of tenants for mooring place</a:t>
            </a:r>
          </a:p>
          <a:p>
            <a:pPr lvl="2"/>
            <a:r>
              <a:rPr lang="en-US" sz="2600" dirty="0"/>
              <a:t>Chat with the applied tenants for the mooring place</a:t>
            </a:r>
          </a:p>
          <a:p>
            <a:pPr lvl="2"/>
            <a:r>
              <a:rPr lang="en-US" sz="2600" dirty="0" smtClean="0"/>
              <a:t>View and give mooring place to applied tenant</a:t>
            </a:r>
            <a:endParaRPr lang="en-US" sz="2600" dirty="0"/>
          </a:p>
          <a:p>
            <a:pPr lvl="1"/>
            <a:r>
              <a:rPr lang="en-US" sz="3400" dirty="0"/>
              <a:t>Traveler, boat owner must have functionality to:</a:t>
            </a:r>
          </a:p>
          <a:p>
            <a:pPr lvl="2"/>
            <a:r>
              <a:rPr lang="en-US" dirty="0"/>
              <a:t>Search the mooring places using keywords in search words</a:t>
            </a:r>
          </a:p>
          <a:p>
            <a:pPr lvl="2"/>
            <a:r>
              <a:rPr lang="en-US" dirty="0"/>
              <a:t>Search the mooring places by getting the current location</a:t>
            </a:r>
          </a:p>
          <a:p>
            <a:pPr lvl="2"/>
            <a:r>
              <a:rPr lang="en-US" dirty="0"/>
              <a:t>Apply to rental mooring place</a:t>
            </a:r>
          </a:p>
          <a:p>
            <a:pPr lvl="2"/>
            <a:r>
              <a:rPr lang="en-US" dirty="0"/>
              <a:t>Able to register the into the </a:t>
            </a:r>
            <a:r>
              <a:rPr lang="en-US" dirty="0" smtClean="0"/>
              <a:t>system</a:t>
            </a:r>
            <a:endParaRPr lang="en-US" sz="1600" dirty="0" smtClean="0"/>
          </a:p>
          <a:p>
            <a:r>
              <a:rPr lang="en-US" sz="4500" dirty="0" smtClean="0"/>
              <a:t>Should Have</a:t>
            </a:r>
          </a:p>
          <a:p>
            <a:pPr lvl="1"/>
            <a:r>
              <a:rPr lang="en-US" sz="3200" dirty="0"/>
              <a:t>Mooring place owner must have the functionality to:</a:t>
            </a:r>
          </a:p>
          <a:p>
            <a:pPr lvl="2"/>
            <a:r>
              <a:rPr lang="en-US" dirty="0"/>
              <a:t>View the total revue generated by the application</a:t>
            </a:r>
          </a:p>
          <a:p>
            <a:pPr lvl="2"/>
            <a:r>
              <a:rPr lang="en-US" dirty="0"/>
              <a:t>View the profile of the applied tenant </a:t>
            </a:r>
          </a:p>
          <a:p>
            <a:pPr lvl="1"/>
            <a:r>
              <a:rPr lang="en-US" sz="3200" dirty="0"/>
              <a:t>Traveler, boat owner should have the functionality to:</a:t>
            </a:r>
          </a:p>
          <a:p>
            <a:pPr lvl="2"/>
            <a:r>
              <a:rPr lang="en-US" sz="2600" dirty="0"/>
              <a:t>View the previous rating of the place </a:t>
            </a:r>
          </a:p>
          <a:p>
            <a:pPr marL="457200" lvl="1" indent="0"/>
            <a:endParaRPr lang="en-US" dirty="0" smtClean="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2839728032"/>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143000"/>
          </a:xfrm>
        </p:spPr>
        <p:txBody>
          <a:bodyPr>
            <a:normAutofit/>
          </a:bodyPr>
          <a:lstStyle/>
          <a:p>
            <a:r>
              <a:rPr lang="en-US" sz="3600" dirty="0" smtClean="0"/>
              <a:t>MoSCow Technique (Contd.)</a:t>
            </a:r>
            <a:endParaRPr lang="en-US" sz="3600" dirty="0"/>
          </a:p>
        </p:txBody>
      </p:sp>
      <p:sp>
        <p:nvSpPr>
          <p:cNvPr id="3" name="Content Placeholder 2"/>
          <p:cNvSpPr>
            <a:spLocks noGrp="1"/>
          </p:cNvSpPr>
          <p:nvPr>
            <p:ph idx="1"/>
          </p:nvPr>
        </p:nvSpPr>
        <p:spPr>
          <a:xfrm>
            <a:off x="457200" y="1600200"/>
            <a:ext cx="8229600" cy="5105400"/>
          </a:xfrm>
        </p:spPr>
        <p:txBody>
          <a:bodyPr>
            <a:normAutofit fontScale="85000" lnSpcReduction="20000"/>
          </a:bodyPr>
          <a:lstStyle/>
          <a:p>
            <a:r>
              <a:rPr lang="en-US" dirty="0"/>
              <a:t>Could </a:t>
            </a:r>
            <a:r>
              <a:rPr lang="en-US" dirty="0" smtClean="0"/>
              <a:t>Have</a:t>
            </a:r>
          </a:p>
          <a:p>
            <a:pPr lvl="1"/>
            <a:r>
              <a:rPr lang="en-US" sz="2400" dirty="0"/>
              <a:t>Traveler, boat owner should have the functionality to:</a:t>
            </a:r>
          </a:p>
          <a:p>
            <a:pPr lvl="2"/>
            <a:r>
              <a:rPr lang="en-US" sz="1900" dirty="0"/>
              <a:t>View the previous rating of the mooring place</a:t>
            </a:r>
          </a:p>
          <a:p>
            <a:pPr lvl="2"/>
            <a:r>
              <a:rPr lang="en-US" sz="1900" dirty="0"/>
              <a:t>View restaurants and hotel near the mooring place </a:t>
            </a:r>
          </a:p>
          <a:p>
            <a:pPr lvl="1"/>
            <a:r>
              <a:rPr lang="en-US" sz="2400" dirty="0"/>
              <a:t>System Admin, ABC Company should have the functionality to:</a:t>
            </a:r>
          </a:p>
          <a:p>
            <a:pPr lvl="2"/>
            <a:r>
              <a:rPr lang="en-US" sz="1900" dirty="0"/>
              <a:t>View the total number of registered users in the system</a:t>
            </a:r>
          </a:p>
          <a:p>
            <a:pPr lvl="2"/>
            <a:r>
              <a:rPr lang="en-US" sz="1900" dirty="0"/>
              <a:t>View the user by categories (tenant, mooring place owner)</a:t>
            </a:r>
          </a:p>
          <a:p>
            <a:pPr lvl="2"/>
            <a:r>
              <a:rPr lang="en-US" sz="1900" dirty="0"/>
              <a:t>Login into the system</a:t>
            </a:r>
          </a:p>
          <a:p>
            <a:pPr lvl="2"/>
            <a:r>
              <a:rPr lang="en-US" sz="1900" dirty="0"/>
              <a:t>Modify ads through admin dashboard in the </a:t>
            </a:r>
            <a:r>
              <a:rPr lang="en-US" sz="1900" dirty="0" smtClean="0"/>
              <a:t>system</a:t>
            </a:r>
            <a:endParaRPr lang="en-US" sz="3300" dirty="0"/>
          </a:p>
          <a:p>
            <a:r>
              <a:rPr lang="en-US" dirty="0"/>
              <a:t>Would </a:t>
            </a:r>
            <a:r>
              <a:rPr lang="en-US" dirty="0" smtClean="0"/>
              <a:t>have</a:t>
            </a:r>
          </a:p>
          <a:p>
            <a:pPr lvl="1"/>
            <a:r>
              <a:rPr lang="en-US" sz="2200" dirty="0"/>
              <a:t>System Admin, ABC Company should have the functionality:</a:t>
            </a:r>
          </a:p>
          <a:p>
            <a:pPr lvl="2"/>
            <a:r>
              <a:rPr lang="en-US" sz="1900" dirty="0"/>
              <a:t>Categorized users in by mooring owners and mooring place tenants</a:t>
            </a:r>
            <a:endParaRPr lang="en-US" sz="1500" dirty="0"/>
          </a:p>
          <a:p>
            <a:pPr lvl="1"/>
            <a:r>
              <a:rPr lang="en-US" sz="2200" dirty="0"/>
              <a:t>Traveler, boat owner should have the functionality to:</a:t>
            </a:r>
          </a:p>
          <a:p>
            <a:pPr lvl="2"/>
            <a:r>
              <a:rPr lang="en-US" sz="1900" dirty="0"/>
              <a:t>Rate the mooring place and services after the rental agreement is finished</a:t>
            </a:r>
          </a:p>
          <a:p>
            <a:pPr lvl="2"/>
            <a:r>
              <a:rPr lang="en-US" sz="1900" dirty="0"/>
              <a:t>Also interact the application through an mobile application</a:t>
            </a:r>
          </a:p>
          <a:p>
            <a:pPr lvl="2"/>
            <a:r>
              <a:rPr lang="en-US" sz="1900" dirty="0"/>
              <a:t>Set alerts of nearby newly opened restaurants</a:t>
            </a:r>
          </a:p>
          <a:p>
            <a:pPr lvl="2"/>
            <a:r>
              <a:rPr lang="en-US" sz="1900" dirty="0"/>
              <a:t>Set alerts of discount in nearby restaurants</a:t>
            </a:r>
          </a:p>
          <a:p>
            <a:pPr lvl="1"/>
            <a:endParaRPr lang="en-US" dirty="0"/>
          </a:p>
          <a:p>
            <a:endParaRPr lang="en-US"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131003074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u="sng" dirty="0" smtClean="0"/>
              <a:t>Priority Group</a:t>
            </a:r>
            <a:endParaRPr lang="en-US" sz="3600" u="sng" dirty="0"/>
          </a:p>
        </p:txBody>
      </p:sp>
      <p:sp>
        <p:nvSpPr>
          <p:cNvPr id="3" name="Content Placeholder 2"/>
          <p:cNvSpPr>
            <a:spLocks noGrp="1"/>
          </p:cNvSpPr>
          <p:nvPr>
            <p:ph idx="1"/>
          </p:nvPr>
        </p:nvSpPr>
        <p:spPr>
          <a:xfrm>
            <a:off x="457200" y="1600201"/>
            <a:ext cx="8229600" cy="2133600"/>
          </a:xfrm>
        </p:spPr>
        <p:txBody>
          <a:bodyPr>
            <a:normAutofit/>
          </a:bodyPr>
          <a:lstStyle/>
          <a:p>
            <a:r>
              <a:rPr lang="en-US" sz="2400" dirty="0" smtClean="0"/>
              <a:t>Divide the requirements into High, Medium and Low</a:t>
            </a:r>
          </a:p>
          <a:p>
            <a:endParaRPr lang="en-US" sz="2400" dirty="0" smtClean="0"/>
          </a:p>
          <a:p>
            <a:r>
              <a:rPr lang="en-US" sz="2400" dirty="0" smtClean="0"/>
              <a:t>Important stakeholders requirements are added in High category</a:t>
            </a:r>
            <a:endParaRPr lang="en-US" sz="2400"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140157696"/>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Priority Group </a:t>
            </a:r>
            <a:endParaRPr lang="en-US" dirty="0"/>
          </a:p>
        </p:txBody>
      </p:sp>
      <p:sp>
        <p:nvSpPr>
          <p:cNvPr id="3" name="Content Placeholder 2"/>
          <p:cNvSpPr>
            <a:spLocks noGrp="1"/>
          </p:cNvSpPr>
          <p:nvPr>
            <p:ph idx="1"/>
          </p:nvPr>
        </p:nvSpPr>
        <p:spPr/>
        <p:txBody>
          <a:bodyPr/>
          <a:lstStyle/>
          <a:p>
            <a:r>
              <a:rPr lang="en-US" dirty="0" smtClean="0"/>
              <a:t>High, Medium, Low</a:t>
            </a: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xmlns="" val="966443742"/>
              </p:ext>
            </p:extLst>
          </p:nvPr>
        </p:nvGraphicFramePr>
        <p:xfrm>
          <a:off x="0" y="0"/>
          <a:ext cx="8077200" cy="6952090"/>
        </p:xfrm>
        <a:graphic>
          <a:graphicData uri="http://schemas.openxmlformats.org/drawingml/2006/table">
            <a:tbl>
              <a:tblPr firstRow="1" firstCol="1" bandRow="1">
                <a:tableStyleId>{5C22544A-7EE6-4342-B048-85BDC9FD1C3A}</a:tableStyleId>
              </a:tblPr>
              <a:tblGrid>
                <a:gridCol w="1706147"/>
                <a:gridCol w="6371053"/>
              </a:tblGrid>
              <a:tr h="222106">
                <a:tc>
                  <a:txBody>
                    <a:bodyPr/>
                    <a:lstStyle/>
                    <a:p>
                      <a:pPr marL="0" marR="0">
                        <a:lnSpc>
                          <a:spcPct val="115000"/>
                        </a:lnSpc>
                        <a:spcBef>
                          <a:spcPts val="0"/>
                        </a:spcBef>
                        <a:spcAft>
                          <a:spcPts val="1000"/>
                        </a:spcAft>
                      </a:pPr>
                      <a:r>
                        <a:rPr lang="en-US" sz="1200" dirty="0">
                          <a:effectLst/>
                        </a:rPr>
                        <a:t>Priority Level</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5997" marR="35997" marT="0" marB="0"/>
                </a:tc>
                <a:tc>
                  <a:txBody>
                    <a:bodyPr/>
                    <a:lstStyle/>
                    <a:p>
                      <a:pPr marL="0" marR="0">
                        <a:lnSpc>
                          <a:spcPct val="115000"/>
                        </a:lnSpc>
                        <a:spcBef>
                          <a:spcPts val="0"/>
                        </a:spcBef>
                        <a:spcAft>
                          <a:spcPts val="1000"/>
                        </a:spcAft>
                      </a:pPr>
                      <a:r>
                        <a:rPr lang="en-US" sz="1200">
                          <a:effectLst/>
                        </a:rPr>
                        <a:t>Requirement</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35997" marR="35997" marT="0" marB="0"/>
                </a:tc>
              </a:tr>
              <a:tr h="1117069">
                <a:tc>
                  <a:txBody>
                    <a:bodyPr/>
                    <a:lstStyle/>
                    <a:p>
                      <a:pPr marL="0" marR="0">
                        <a:lnSpc>
                          <a:spcPct val="115000"/>
                        </a:lnSpc>
                        <a:spcBef>
                          <a:spcPts val="0"/>
                        </a:spcBef>
                        <a:spcAft>
                          <a:spcPts val="1000"/>
                        </a:spcAft>
                      </a:pPr>
                      <a:r>
                        <a:rPr lang="en-US" sz="1200">
                          <a:effectLst/>
                        </a:rPr>
                        <a:t>High</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35997" marR="35997" marT="0" marB="0"/>
                </a:tc>
                <a:tc>
                  <a:txBody>
                    <a:bodyPr/>
                    <a:lstStyle/>
                    <a:p>
                      <a:pPr marL="342900" marR="0" lvl="0" indent="-342900">
                        <a:lnSpc>
                          <a:spcPct val="115000"/>
                        </a:lnSpc>
                        <a:spcBef>
                          <a:spcPts val="0"/>
                        </a:spcBef>
                        <a:spcAft>
                          <a:spcPts val="0"/>
                        </a:spcAft>
                        <a:buFont typeface="Symbol" panose="05050102010706020507" pitchFamily="18" charset="2"/>
                        <a:buChar char=""/>
                      </a:pPr>
                      <a:r>
                        <a:rPr lang="en-US" sz="1200" dirty="0">
                          <a:effectLst/>
                        </a:rPr>
                        <a:t>Mooring place owner must have functionality to View the requests of tenants for mooring place</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Mooring place owner must have functionality to Chat with the applied tenants for the mooring place</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Mooring place owner must have functionality to Promote the mooring place by payment to the system</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Travelers/boat owners must have the functionality to Apply to rental mooring place</a:t>
                      </a:r>
                    </a:p>
                    <a:p>
                      <a:pPr marL="342900" marR="0" lvl="0" indent="-342900">
                        <a:lnSpc>
                          <a:spcPct val="115000"/>
                        </a:lnSpc>
                        <a:spcBef>
                          <a:spcPts val="0"/>
                        </a:spcBef>
                        <a:spcAft>
                          <a:spcPts val="1000"/>
                        </a:spcAft>
                        <a:buFont typeface="Symbol" panose="05050102010706020507" pitchFamily="18" charset="2"/>
                        <a:buChar char=""/>
                      </a:pPr>
                      <a:r>
                        <a:rPr lang="en-US" sz="1200" dirty="0">
                          <a:effectLst/>
                        </a:rPr>
                        <a:t>Travelers/boat owners must have the functionality to Able to register the into the system</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5997" marR="35997" marT="0" marB="0"/>
                </a:tc>
              </a:tr>
              <a:tr h="1099225">
                <a:tc>
                  <a:txBody>
                    <a:bodyPr/>
                    <a:lstStyle/>
                    <a:p>
                      <a:pPr marL="0" marR="0">
                        <a:lnSpc>
                          <a:spcPct val="115000"/>
                        </a:lnSpc>
                        <a:spcBef>
                          <a:spcPts val="0"/>
                        </a:spcBef>
                        <a:spcAft>
                          <a:spcPts val="1000"/>
                        </a:spcAft>
                      </a:pPr>
                      <a:r>
                        <a:rPr lang="en-US" sz="1200" dirty="0">
                          <a:effectLst/>
                        </a:rPr>
                        <a:t>Medium</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5997" marR="35997" marT="0" marB="0"/>
                </a:tc>
                <a:tc>
                  <a:txBody>
                    <a:bodyPr/>
                    <a:lstStyle/>
                    <a:p>
                      <a:pPr marL="342900" marR="0" lvl="0" indent="-342900">
                        <a:lnSpc>
                          <a:spcPct val="115000"/>
                        </a:lnSpc>
                        <a:spcBef>
                          <a:spcPts val="0"/>
                        </a:spcBef>
                        <a:spcAft>
                          <a:spcPts val="0"/>
                        </a:spcAft>
                        <a:buFont typeface="Symbol" panose="05050102010706020507" pitchFamily="18" charset="2"/>
                        <a:buChar char=""/>
                      </a:pPr>
                      <a:r>
                        <a:rPr lang="en-US" sz="1200" dirty="0">
                          <a:effectLst/>
                        </a:rPr>
                        <a:t>Mooring place owner must have the functionality to View the total revue generated by the application</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Mooring place owner must have the functionality to View the profile of the applied tenant </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Travelers/boat owners must have the functionality to Search the mooring places using keywords in search words</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Travelers/boat owners must have the functionality to Search the mooring places by getting the current location</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Traveler must be able to View the previous rating of the place </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System Admin, ABC Company should have the functionality to View the total number of registered users in the system</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System Admin, ABC Company should have the functionality to View the user by categories (tenant, mooring place owner)</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System Admin, ABC Company should have the functionality to Login into the system</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System Admin, ABC Company should have the functionality to Modify ads through admin dashboard in the </a:t>
                      </a:r>
                      <a:r>
                        <a:rPr lang="en-US" sz="1200" dirty="0" smtClean="0">
                          <a:effectLst/>
                        </a:rPr>
                        <a:t>system</a:t>
                      </a:r>
                      <a:endParaRPr lang="en-US" sz="1200" dirty="0">
                        <a:effectLst/>
                      </a:endParaRPr>
                    </a:p>
                  </a:txBody>
                  <a:tcPr marL="35997" marR="35997" marT="0" marB="0"/>
                </a:tc>
              </a:tr>
              <a:tr h="1865798">
                <a:tc>
                  <a:txBody>
                    <a:bodyPr/>
                    <a:lstStyle/>
                    <a:p>
                      <a:pPr marL="0" marR="0">
                        <a:lnSpc>
                          <a:spcPct val="115000"/>
                        </a:lnSpc>
                        <a:spcBef>
                          <a:spcPts val="0"/>
                        </a:spcBef>
                        <a:spcAft>
                          <a:spcPts val="1000"/>
                        </a:spcAft>
                      </a:pPr>
                      <a:r>
                        <a:rPr lang="en-US" sz="1200">
                          <a:effectLst/>
                        </a:rPr>
                        <a:t>Low</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35997" marR="35997" marT="0" marB="0"/>
                </a:tc>
                <a:tc>
                  <a:txBody>
                    <a:bodyPr/>
                    <a:lstStyle/>
                    <a:p>
                      <a:pPr marL="342900" marR="0" lvl="0" indent="-342900">
                        <a:lnSpc>
                          <a:spcPct val="115000"/>
                        </a:lnSpc>
                        <a:spcBef>
                          <a:spcPts val="0"/>
                        </a:spcBef>
                        <a:spcAft>
                          <a:spcPts val="0"/>
                        </a:spcAft>
                        <a:buFont typeface="Symbol" panose="05050102010706020507" pitchFamily="18" charset="2"/>
                        <a:buChar char=""/>
                      </a:pPr>
                      <a:r>
                        <a:rPr lang="en-US" sz="1200" dirty="0">
                          <a:effectLst/>
                        </a:rPr>
                        <a:t>View the user by categories (tenant, mooring place owner)</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Login into the system</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Modify ads through admin dashboard in the system</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Traveler, boat owner should have the functionality to Rate the mooring place and services after the rental agreement is finished</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Traveler, boat owner should have the functionality to Also interact the application through an mobile application</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Traveler, boat owner  should have the ability to Set alerts of nearby newly opened restaurants</a:t>
                      </a:r>
                    </a:p>
                    <a:p>
                      <a:pPr marL="342900" marR="0" lvl="0" indent="-342900">
                        <a:lnSpc>
                          <a:spcPct val="115000"/>
                        </a:lnSpc>
                        <a:spcBef>
                          <a:spcPts val="0"/>
                        </a:spcBef>
                        <a:spcAft>
                          <a:spcPts val="0"/>
                        </a:spcAft>
                        <a:buFont typeface="Symbol" panose="05050102010706020507" pitchFamily="18" charset="2"/>
                        <a:buChar char=""/>
                      </a:pPr>
                      <a:r>
                        <a:rPr lang="en-US" sz="1200" dirty="0">
                          <a:effectLst/>
                        </a:rPr>
                        <a:t>Traveler, boat owner  should have the ability to Set alerts of discount in nearby restaurants</a:t>
                      </a:r>
                    </a:p>
                    <a:p>
                      <a:pPr marL="457200" marR="0">
                        <a:lnSpc>
                          <a:spcPct val="115000"/>
                        </a:lnSpc>
                        <a:spcBef>
                          <a:spcPts val="0"/>
                        </a:spcBef>
                        <a:spcAft>
                          <a:spcPts val="1000"/>
                        </a:spcAft>
                      </a:pPr>
                      <a:r>
                        <a:rPr lang="en-US" sz="1200" dirty="0">
                          <a:effectLst/>
                        </a:rPr>
                        <a:t> </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35997" marR="35997" marT="0" marB="0"/>
                </a:tc>
              </a:tr>
            </a:tbl>
          </a:graphicData>
        </a:graphic>
      </p:graphicFrame>
      <p:pic>
        <p:nvPicPr>
          <p:cNvPr id="5" name="Picture 4"/>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2557377466"/>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85800"/>
            <a:ext cx="8229600" cy="1143000"/>
          </a:xfrm>
        </p:spPr>
        <p:txBody>
          <a:bodyPr/>
          <a:lstStyle/>
          <a:p>
            <a:r>
              <a:rPr lang="en-US" u="sng" dirty="0" smtClean="0"/>
              <a:t>Agenda</a:t>
            </a:r>
            <a:endParaRPr lang="en-US" u="sng" dirty="0"/>
          </a:p>
        </p:txBody>
      </p:sp>
      <p:sp>
        <p:nvSpPr>
          <p:cNvPr id="3" name="Content Placeholder 2"/>
          <p:cNvSpPr>
            <a:spLocks noGrp="1"/>
          </p:cNvSpPr>
          <p:nvPr>
            <p:ph idx="1"/>
          </p:nvPr>
        </p:nvSpPr>
        <p:spPr>
          <a:xfrm>
            <a:off x="533400" y="1752600"/>
            <a:ext cx="5410200" cy="4114800"/>
          </a:xfrm>
        </p:spPr>
        <p:txBody>
          <a:bodyPr>
            <a:normAutofit lnSpcReduction="10000"/>
          </a:bodyPr>
          <a:lstStyle/>
          <a:p>
            <a:r>
              <a:rPr lang="en-US" sz="2400" dirty="0" smtClean="0"/>
              <a:t>Introduction</a:t>
            </a:r>
          </a:p>
          <a:p>
            <a:r>
              <a:rPr lang="en-US" sz="2400" dirty="0" smtClean="0"/>
              <a:t>Proposal</a:t>
            </a:r>
          </a:p>
          <a:p>
            <a:r>
              <a:rPr lang="en-US" sz="2400" dirty="0" smtClean="0"/>
              <a:t>Product requirement </a:t>
            </a:r>
          </a:p>
          <a:p>
            <a:r>
              <a:rPr lang="en-US" sz="2400" dirty="0" smtClean="0"/>
              <a:t>Elicitation and technique</a:t>
            </a:r>
          </a:p>
          <a:p>
            <a:r>
              <a:rPr lang="en-US" sz="2400" dirty="0" smtClean="0"/>
              <a:t>Requirement Specification technique</a:t>
            </a:r>
          </a:p>
          <a:p>
            <a:r>
              <a:rPr lang="en-US" sz="2400" dirty="0" smtClean="0"/>
              <a:t>Requirement Prioritization </a:t>
            </a:r>
          </a:p>
          <a:p>
            <a:r>
              <a:rPr lang="en-US" sz="2400" dirty="0" smtClean="0"/>
              <a:t>Release Planning</a:t>
            </a:r>
          </a:p>
          <a:p>
            <a:r>
              <a:rPr lang="en-US" sz="2400" dirty="0" smtClean="0"/>
              <a:t>Learning objective with RE course</a:t>
            </a:r>
          </a:p>
          <a:p>
            <a:r>
              <a:rPr lang="en-US" sz="2400" dirty="0" smtClean="0"/>
              <a:t>Q &amp; A</a:t>
            </a:r>
          </a:p>
          <a:p>
            <a:r>
              <a:rPr lang="en-US" sz="2400" dirty="0" smtClean="0"/>
              <a:t>End</a:t>
            </a:r>
          </a:p>
          <a:p>
            <a:endParaRPr lang="en-US" sz="2400"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
        <p:nvSpPr>
          <p:cNvPr id="30722" name="AutoShape 2" descr="How to Write an Agenda for a Meetin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30726" name="Picture 6" descr="https://mgrush.com/blog/wp-content/uploads/2013/09/newspaper-or-magazine-headline.png"/>
          <p:cNvPicPr>
            <a:picLocks noChangeAspect="1" noChangeArrowheads="1"/>
          </p:cNvPicPr>
          <p:nvPr/>
        </p:nvPicPr>
        <p:blipFill>
          <a:blip r:embed="rId3"/>
          <a:srcRect/>
          <a:stretch>
            <a:fillRect/>
          </a:stretch>
        </p:blipFill>
        <p:spPr bwMode="auto">
          <a:xfrm>
            <a:off x="6324600" y="1905000"/>
            <a:ext cx="1956199" cy="2362200"/>
          </a:xfrm>
          <a:prstGeom prst="rect">
            <a:avLst/>
          </a:prstGeom>
          <a:noFill/>
        </p:spPr>
      </p:pic>
    </p:spTree>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457200"/>
            <a:ext cx="8229600" cy="1143000"/>
          </a:xfrm>
        </p:spPr>
        <p:txBody>
          <a:bodyPr>
            <a:normAutofit/>
          </a:bodyPr>
          <a:lstStyle/>
          <a:p>
            <a:r>
              <a:rPr lang="en-US" sz="3600" u="sng" dirty="0" smtClean="0"/>
              <a:t>Release Planning (Agile)</a:t>
            </a:r>
            <a:endParaRPr lang="en-US" sz="3600" u="sng" dirty="0"/>
          </a:p>
        </p:txBody>
      </p:sp>
      <p:sp>
        <p:nvSpPr>
          <p:cNvPr id="3" name="Content Placeholder 2"/>
          <p:cNvSpPr>
            <a:spLocks noGrp="1"/>
          </p:cNvSpPr>
          <p:nvPr>
            <p:ph idx="1"/>
          </p:nvPr>
        </p:nvSpPr>
        <p:spPr>
          <a:xfrm>
            <a:off x="457200" y="1600200"/>
            <a:ext cx="5334000" cy="4525963"/>
          </a:xfrm>
        </p:spPr>
        <p:txBody>
          <a:bodyPr>
            <a:noAutofit/>
          </a:bodyPr>
          <a:lstStyle/>
          <a:p>
            <a:r>
              <a:rPr lang="en-US" sz="2400" dirty="0" smtClean="0"/>
              <a:t>Divided our product into 4 sprints</a:t>
            </a:r>
          </a:p>
          <a:p>
            <a:pPr lvl="1"/>
            <a:r>
              <a:rPr lang="en-US" sz="1800" dirty="0" smtClean="0"/>
              <a:t>Deliver requirements of important stakeholders in the early sprints</a:t>
            </a:r>
          </a:p>
          <a:p>
            <a:pPr marL="514350" indent="-457200"/>
            <a:r>
              <a:rPr lang="en-US" sz="2400" dirty="0" smtClean="0"/>
              <a:t>SIT Planning</a:t>
            </a:r>
          </a:p>
          <a:p>
            <a:pPr lvl="1"/>
            <a:r>
              <a:rPr lang="en-US" sz="1800" dirty="0" smtClean="0"/>
              <a:t>Integration of the connecting with Bank API, outer systems</a:t>
            </a:r>
          </a:p>
          <a:p>
            <a:pPr marL="514350" indent="-457200"/>
            <a:r>
              <a:rPr lang="en-US" sz="2400" dirty="0" smtClean="0"/>
              <a:t>UAT testing</a:t>
            </a:r>
          </a:p>
          <a:p>
            <a:pPr lvl="1"/>
            <a:r>
              <a:rPr lang="en-US" sz="1800" dirty="0" smtClean="0"/>
              <a:t>First release plan (TDD approach)</a:t>
            </a:r>
          </a:p>
          <a:p>
            <a:pPr lvl="1"/>
            <a:r>
              <a:rPr lang="en-US" sz="1800" dirty="0" smtClean="0"/>
              <a:t>After getting feedback, we move into production</a:t>
            </a:r>
          </a:p>
          <a:p>
            <a:pPr marL="514350" indent="-457200"/>
            <a:endParaRPr lang="en-US" sz="2400" dirty="0" smtClean="0"/>
          </a:p>
          <a:p>
            <a:pPr lvl="1"/>
            <a:endParaRPr lang="en-US" sz="2000"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pic>
        <p:nvPicPr>
          <p:cNvPr id="4098" name="Picture 2" descr="https://www.plm.automation.siemens.com/media/global/en/polarion-devops_tcm27-26359.png"/>
          <p:cNvPicPr>
            <a:picLocks noChangeAspect="1" noChangeArrowheads="1"/>
          </p:cNvPicPr>
          <p:nvPr/>
        </p:nvPicPr>
        <p:blipFill>
          <a:blip r:embed="rId3"/>
          <a:srcRect/>
          <a:stretch>
            <a:fillRect/>
          </a:stretch>
        </p:blipFill>
        <p:spPr bwMode="auto">
          <a:xfrm>
            <a:off x="5350934" y="1981200"/>
            <a:ext cx="3488266" cy="2057400"/>
          </a:xfrm>
          <a:prstGeom prst="rect">
            <a:avLst/>
          </a:prstGeom>
          <a:noFill/>
        </p:spPr>
      </p:pic>
    </p:spTree>
    <p:extLst>
      <p:ext uri="{BB962C8B-B14F-4D97-AF65-F5344CB8AC3E}">
        <p14:creationId xmlns:p14="http://schemas.microsoft.com/office/powerpoint/2010/main" xmlns="" val="338765883"/>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Learning Outcomes</a:t>
            </a:r>
            <a:endParaRPr lang="en-US" u="sng" dirty="0"/>
          </a:p>
        </p:txBody>
      </p:sp>
      <p:sp>
        <p:nvSpPr>
          <p:cNvPr id="3" name="Content Placeholder 2"/>
          <p:cNvSpPr>
            <a:spLocks noGrp="1"/>
          </p:cNvSpPr>
          <p:nvPr>
            <p:ph idx="1"/>
          </p:nvPr>
        </p:nvSpPr>
        <p:spPr>
          <a:xfrm>
            <a:off x="457200" y="1295400"/>
            <a:ext cx="8229600" cy="5410200"/>
          </a:xfrm>
        </p:spPr>
        <p:txBody>
          <a:bodyPr>
            <a:normAutofit fontScale="92500"/>
          </a:bodyPr>
          <a:lstStyle/>
          <a:p>
            <a:r>
              <a:rPr lang="en-US" sz="2400" dirty="0" smtClean="0"/>
              <a:t>Plan how to gather requirements from the stakeholders</a:t>
            </a:r>
          </a:p>
          <a:p>
            <a:endParaRPr lang="en-US" sz="2400" dirty="0" smtClean="0"/>
          </a:p>
          <a:p>
            <a:r>
              <a:rPr lang="en-US" sz="2400" dirty="0" smtClean="0"/>
              <a:t>Learned about the requirement engineering standards </a:t>
            </a:r>
          </a:p>
          <a:p>
            <a:endParaRPr lang="en-US" sz="2400" dirty="0" smtClean="0"/>
          </a:p>
          <a:p>
            <a:r>
              <a:rPr lang="en-US" sz="2400" dirty="0" smtClean="0"/>
              <a:t>Learned how to interact with customers and elicit and get feedback from them</a:t>
            </a:r>
          </a:p>
          <a:p>
            <a:endParaRPr lang="en-US" sz="2400" dirty="0" smtClean="0"/>
          </a:p>
          <a:p>
            <a:r>
              <a:rPr lang="en-US" sz="2400" dirty="0" smtClean="0"/>
              <a:t>Grow our technical knowledge to design a product</a:t>
            </a:r>
          </a:p>
          <a:p>
            <a:endParaRPr lang="en-US" sz="2400" dirty="0" smtClean="0"/>
          </a:p>
          <a:p>
            <a:r>
              <a:rPr lang="en-US" sz="2400" dirty="0" smtClean="0"/>
              <a:t>Learn to prioritize the requirements basis on which parameters</a:t>
            </a:r>
          </a:p>
          <a:p>
            <a:endParaRPr lang="en-US" sz="2400" dirty="0" smtClean="0"/>
          </a:p>
          <a:p>
            <a:r>
              <a:rPr lang="en-US" sz="2400" dirty="0" smtClean="0"/>
              <a:t>Handle customer expectations and product management and finance negotiations </a:t>
            </a:r>
          </a:p>
          <a:p>
            <a:endParaRPr lang="en-US" sz="2400" dirty="0" smtClean="0"/>
          </a:p>
          <a:p>
            <a:endParaRPr lang="en-US" sz="2800"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2844617415"/>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1143000"/>
          </a:xfrm>
        </p:spPr>
        <p:txBody>
          <a:bodyPr/>
          <a:lstStyle/>
          <a:p>
            <a:r>
              <a:rPr lang="en-US" u="sng" dirty="0" smtClean="0"/>
              <a:t>Questions and Feedback</a:t>
            </a:r>
            <a:endParaRPr lang="en-US" u="sng" dirty="0"/>
          </a:p>
        </p:txBody>
      </p:sp>
      <p:pic>
        <p:nvPicPr>
          <p:cNvPr id="2050" name="Picture 2" descr="200 Best Questions To Ask To Get To Know Someone"/>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990600" y="1905000"/>
            <a:ext cx="7303028" cy="3657600"/>
          </a:xfrm>
          <a:prstGeom prst="rect">
            <a:avLst/>
          </a:prstGeom>
          <a:noFill/>
          <a:extLst>
            <a:ext uri="{909E8E84-426E-40DD-AFC4-6F175D3DCCD1}">
              <a14:hiddenFill xmlns:a14="http://schemas.microsoft.com/office/drawing/2010/main" xmlns="">
                <a:solidFill>
                  <a:srgbClr val="FFFFFF"/>
                </a:solidFill>
              </a14:hiddenFill>
            </a:ext>
          </a:extLst>
        </p:spPr>
      </p:pic>
      <p:pic>
        <p:nvPicPr>
          <p:cNvPr id="4" name="Picture 3"/>
          <p:cNvPicPr>
            <a:picLocks noChangeAspect="1" noChangeArrowheads="1"/>
          </p:cNvPicPr>
          <p:nvPr/>
        </p:nvPicPr>
        <p:blipFill>
          <a:blip r:embed="rId3" cstate="print"/>
          <a:srcRect/>
          <a:stretch>
            <a:fillRect/>
          </a:stretch>
        </p:blipFill>
        <p:spPr bwMode="auto">
          <a:xfrm>
            <a:off x="8077200" y="0"/>
            <a:ext cx="1066800" cy="1066800"/>
          </a:xfrm>
          <a:prstGeom prst="rect">
            <a:avLst/>
          </a:prstGeom>
          <a:noFill/>
          <a:ln w="9525">
            <a:noFill/>
            <a:miter lim="800000"/>
            <a:headEnd/>
            <a:tailEnd/>
          </a:ln>
          <a:effectLst/>
        </p:spPr>
      </p:pic>
    </p:spTree>
    <p:extLst>
      <p:ext uri="{BB962C8B-B14F-4D97-AF65-F5344CB8AC3E}">
        <p14:creationId xmlns:p14="http://schemas.microsoft.com/office/powerpoint/2010/main" xmlns="" val="182035495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6" name="Picture 2" descr="https://t3.ftcdn.net/jpg/02/91/52/22/360_F_291522205_XkrmS421FjSGTMRdTrqFZPxDY19VxpmL.jpg"/>
          <p:cNvPicPr>
            <a:picLocks noChangeAspect="1" noChangeArrowheads="1"/>
          </p:cNvPicPr>
          <p:nvPr/>
        </p:nvPicPr>
        <p:blipFill>
          <a:blip r:embed="rId2"/>
          <a:srcRect/>
          <a:stretch>
            <a:fillRect/>
          </a:stretch>
        </p:blipFill>
        <p:spPr bwMode="auto">
          <a:xfrm>
            <a:off x="609600" y="1752600"/>
            <a:ext cx="8058150" cy="3429001"/>
          </a:xfrm>
          <a:prstGeom prst="rect">
            <a:avLst/>
          </a:prstGeom>
          <a:noFill/>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685800"/>
            <a:ext cx="8229600" cy="1143000"/>
          </a:xfrm>
        </p:spPr>
        <p:txBody>
          <a:bodyPr/>
          <a:lstStyle/>
          <a:p>
            <a:r>
              <a:rPr lang="en-US" u="sng" dirty="0" smtClean="0"/>
              <a:t>Introduction</a:t>
            </a:r>
            <a:endParaRPr lang="en-US" u="sng" dirty="0"/>
          </a:p>
        </p:txBody>
      </p:sp>
      <p:sp>
        <p:nvSpPr>
          <p:cNvPr id="3" name="Content Placeholder 2"/>
          <p:cNvSpPr>
            <a:spLocks noGrp="1"/>
          </p:cNvSpPr>
          <p:nvPr>
            <p:ph idx="1"/>
          </p:nvPr>
        </p:nvSpPr>
        <p:spPr>
          <a:xfrm>
            <a:off x="457200" y="1524000"/>
            <a:ext cx="8229600" cy="3429000"/>
          </a:xfrm>
        </p:spPr>
        <p:txBody>
          <a:bodyPr>
            <a:normAutofit/>
          </a:bodyPr>
          <a:lstStyle/>
          <a:p>
            <a:pPr marL="0" indent="0">
              <a:buNone/>
            </a:pPr>
            <a:endParaRPr lang="en-US" sz="2400" dirty="0"/>
          </a:p>
          <a:p>
            <a:r>
              <a:rPr lang="en-US" sz="2400" dirty="0" smtClean="0"/>
              <a:t>The proposed Boat Dock App management system will provide customer and moor owner to publish advertisement and moor dock place for customer.</a:t>
            </a:r>
          </a:p>
          <a:p>
            <a:endParaRPr lang="en-US" sz="2400" dirty="0" smtClean="0"/>
          </a:p>
          <a:p>
            <a:r>
              <a:rPr lang="en-US" sz="2400" dirty="0" smtClean="0"/>
              <a:t>The user need to publish Add, search advertisement, browsing the moor catalogue and ability to complete mooring hiring online with payment system. </a:t>
            </a:r>
          </a:p>
          <a:p>
            <a:endParaRPr lang="en-US" sz="2400" dirty="0"/>
          </a:p>
        </p:txBody>
      </p:sp>
      <p:pic>
        <p:nvPicPr>
          <p:cNvPr id="4" name="Picture 3"/>
          <p:cNvPicPr>
            <a:picLocks noChangeAspect="1" noChangeArrowheads="1"/>
          </p:cNvPicPr>
          <p:nvPr/>
        </p:nvPicPr>
        <p:blipFill>
          <a:blip r:embed="rId3" cstate="print"/>
          <a:srcRect/>
          <a:stretch>
            <a:fillRect/>
          </a:stretch>
        </p:blipFill>
        <p:spPr bwMode="auto">
          <a:xfrm>
            <a:off x="8077200" y="0"/>
            <a:ext cx="1066800" cy="10668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74638"/>
            <a:ext cx="8305800" cy="1143000"/>
          </a:xfrm>
        </p:spPr>
        <p:txBody>
          <a:bodyPr/>
          <a:lstStyle/>
          <a:p>
            <a:r>
              <a:rPr lang="en-US" u="sng" dirty="0" smtClean="0"/>
              <a:t>Karlskrona Boat Docking Sites </a:t>
            </a:r>
            <a:endParaRPr lang="en-US" u="sng" dirty="0"/>
          </a:p>
        </p:txBody>
      </p:sp>
      <p:pic>
        <p:nvPicPr>
          <p:cNvPr id="4" name="Picture 3"/>
          <p:cNvPicPr>
            <a:picLocks noChangeAspect="1" noChangeArrowheads="1"/>
          </p:cNvPicPr>
          <p:nvPr/>
        </p:nvPicPr>
        <p:blipFill>
          <a:blip r:embed="rId2" cstate="print"/>
          <a:srcRect/>
          <a:stretch>
            <a:fillRect/>
          </a:stretch>
        </p:blipFill>
        <p:spPr bwMode="auto">
          <a:xfrm>
            <a:off x="381000" y="1371600"/>
            <a:ext cx="8305800" cy="4953001"/>
          </a:xfrm>
          <a:prstGeom prst="rect">
            <a:avLst/>
          </a:prstGeom>
          <a:noFill/>
          <a:ln w="9525">
            <a:noFill/>
            <a:miter lim="800000"/>
            <a:headEnd/>
            <a:tailEnd/>
          </a:ln>
          <a:effectLst/>
        </p:spPr>
      </p:pic>
      <p:pic>
        <p:nvPicPr>
          <p:cNvPr id="5" name="Picture 4"/>
          <p:cNvPicPr>
            <a:picLocks noChangeAspect="1" noChangeArrowheads="1"/>
          </p:cNvPicPr>
          <p:nvPr/>
        </p:nvPicPr>
        <p:blipFill>
          <a:blip r:embed="rId3" cstate="print"/>
          <a:srcRect/>
          <a:stretch>
            <a:fillRect/>
          </a:stretch>
        </p:blipFill>
        <p:spPr bwMode="auto">
          <a:xfrm>
            <a:off x="8077200" y="0"/>
            <a:ext cx="1066800" cy="10668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9600"/>
            <a:ext cx="8229600" cy="1143000"/>
          </a:xfrm>
        </p:spPr>
        <p:txBody>
          <a:bodyPr/>
          <a:lstStyle/>
          <a:p>
            <a:r>
              <a:rPr lang="en-US" u="sng" dirty="0" smtClean="0"/>
              <a:t>Scope</a:t>
            </a:r>
            <a:endParaRPr lang="en-US" u="sng" dirty="0"/>
          </a:p>
        </p:txBody>
      </p:sp>
      <p:sp>
        <p:nvSpPr>
          <p:cNvPr id="3" name="Content Placeholder 2"/>
          <p:cNvSpPr>
            <a:spLocks noGrp="1"/>
          </p:cNvSpPr>
          <p:nvPr>
            <p:ph idx="1"/>
          </p:nvPr>
        </p:nvSpPr>
        <p:spPr>
          <a:xfrm>
            <a:off x="457200" y="1600200"/>
            <a:ext cx="8229600" cy="3809999"/>
          </a:xfrm>
        </p:spPr>
        <p:txBody>
          <a:bodyPr>
            <a:noAutofit/>
          </a:bodyPr>
          <a:lstStyle/>
          <a:p>
            <a:endParaRPr lang="en-US" sz="2400" dirty="0" smtClean="0"/>
          </a:p>
          <a:p>
            <a:r>
              <a:rPr lang="en-US" sz="2400" dirty="0" smtClean="0"/>
              <a:t>This system is an interactive web based system that support the marketing of location based Boat mooring and hospitality industry of Sweden and Nordic region. </a:t>
            </a:r>
          </a:p>
          <a:p>
            <a:endParaRPr lang="en-US" sz="2400" dirty="0" smtClean="0"/>
          </a:p>
          <a:p>
            <a:endParaRPr lang="en-US" sz="2400" dirty="0" smtClean="0"/>
          </a:p>
          <a:p>
            <a:r>
              <a:rPr lang="en-US" sz="2400" dirty="0" smtClean="0"/>
              <a:t>The system support directly redirect customer to mooring dock and its existing company sales agent network.</a:t>
            </a:r>
            <a:endParaRPr lang="en-US" sz="2400"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609600"/>
            <a:ext cx="8229600" cy="1143000"/>
          </a:xfrm>
        </p:spPr>
        <p:txBody>
          <a:bodyPr>
            <a:noAutofit/>
          </a:bodyPr>
          <a:lstStyle/>
          <a:p>
            <a:pPr algn="l"/>
            <a:r>
              <a:rPr lang="en-US" sz="3600" u="sng" dirty="0" smtClean="0"/>
              <a:t>Functionality of Boat Mooring App</a:t>
            </a:r>
          </a:p>
        </p:txBody>
      </p:sp>
      <p:sp>
        <p:nvSpPr>
          <p:cNvPr id="3" name="Content Placeholder 2"/>
          <p:cNvSpPr>
            <a:spLocks noGrp="1"/>
          </p:cNvSpPr>
          <p:nvPr>
            <p:ph idx="1"/>
          </p:nvPr>
        </p:nvSpPr>
        <p:spPr>
          <a:xfrm>
            <a:off x="381000" y="1828800"/>
            <a:ext cx="8229600" cy="4267200"/>
          </a:xfrm>
        </p:spPr>
        <p:txBody>
          <a:bodyPr>
            <a:noAutofit/>
          </a:bodyPr>
          <a:lstStyle/>
          <a:p>
            <a:r>
              <a:rPr lang="en-US" sz="1400" dirty="0" smtClean="0"/>
              <a:t>Possibilities to registration boat with length, width, height.</a:t>
            </a:r>
          </a:p>
          <a:p>
            <a:endParaRPr lang="en-US" sz="1400" dirty="0" smtClean="0"/>
          </a:p>
          <a:p>
            <a:r>
              <a:rPr lang="en-US" sz="1400" dirty="0" smtClean="0"/>
              <a:t>Search for the area for moor and must be specified price, distance time date and length, width and depth if not registered.</a:t>
            </a:r>
          </a:p>
          <a:p>
            <a:endParaRPr lang="en-US" sz="1400" dirty="0" smtClean="0"/>
          </a:p>
          <a:p>
            <a:r>
              <a:rPr lang="en-US" sz="1400" dirty="0" smtClean="0"/>
              <a:t>Show available alternatives that are compatible with boat.</a:t>
            </a:r>
          </a:p>
          <a:p>
            <a:endParaRPr lang="en-US" sz="1400" dirty="0" smtClean="0"/>
          </a:p>
          <a:p>
            <a:r>
              <a:rPr lang="en-US" sz="1400" dirty="0" smtClean="0"/>
              <a:t>Information about the mooring price ,distance, revenue.</a:t>
            </a:r>
          </a:p>
          <a:p>
            <a:endParaRPr lang="en-US" sz="1600" dirty="0" smtClean="0"/>
          </a:p>
          <a:p>
            <a:r>
              <a:rPr lang="en-US" sz="1400" dirty="0" smtClean="0"/>
              <a:t>Costumer option to review the experience with rating.</a:t>
            </a:r>
          </a:p>
          <a:p>
            <a:endParaRPr lang="en-US" sz="1400" dirty="0" smtClean="0"/>
          </a:p>
          <a:p>
            <a:r>
              <a:rPr lang="en-US" sz="1400" dirty="0" smtClean="0"/>
              <a:t>In App Payment via various gateways.</a:t>
            </a:r>
          </a:p>
          <a:p>
            <a:endParaRPr lang="en-US" sz="1400" dirty="0" smtClean="0"/>
          </a:p>
          <a:p>
            <a:r>
              <a:rPr lang="en-US" sz="1400" dirty="0" smtClean="0"/>
              <a:t>System should be secure with login with two factor authentication(OTP via SMS/ Email).</a:t>
            </a:r>
          </a:p>
          <a:p>
            <a:endParaRPr lang="en-US" sz="1400" dirty="0" smtClean="0"/>
          </a:p>
          <a:p>
            <a:r>
              <a:rPr lang="en-US" sz="1400" dirty="0" smtClean="0"/>
              <a:t>Chat Option between Mooring Owner and customer .</a:t>
            </a:r>
            <a:endParaRPr lang="en-US" sz="1400"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81000"/>
            <a:ext cx="8305800" cy="1143000"/>
          </a:xfrm>
        </p:spPr>
        <p:txBody>
          <a:bodyPr>
            <a:noAutofit/>
          </a:bodyPr>
          <a:lstStyle/>
          <a:p>
            <a:pPr algn="l"/>
            <a:r>
              <a:rPr lang="en-US" sz="4000" dirty="0" smtClean="0"/>
              <a:t>Specification for the BoatDockApp. </a:t>
            </a:r>
            <a:endParaRPr lang="en-US" sz="4000" dirty="0"/>
          </a:p>
        </p:txBody>
      </p:sp>
      <p:sp>
        <p:nvSpPr>
          <p:cNvPr id="3" name="Content Placeholder 2"/>
          <p:cNvSpPr>
            <a:spLocks noGrp="1"/>
          </p:cNvSpPr>
          <p:nvPr>
            <p:ph idx="1"/>
          </p:nvPr>
        </p:nvSpPr>
        <p:spPr/>
        <p:txBody>
          <a:bodyPr>
            <a:normAutofit/>
          </a:bodyPr>
          <a:lstStyle/>
          <a:p>
            <a:r>
              <a:rPr lang="en-US" sz="2400" b="1" dirty="0" smtClean="0"/>
              <a:t>Stakeholder Identification and analysis: </a:t>
            </a:r>
            <a:r>
              <a:rPr lang="en-US" sz="2400" dirty="0" smtClean="0"/>
              <a:t>we lists the client for development the system. List of all stockholders and the group of interest of importance.</a:t>
            </a:r>
          </a:p>
          <a:p>
            <a:endParaRPr lang="en-US" sz="2400" dirty="0" smtClean="0"/>
          </a:p>
          <a:p>
            <a:r>
              <a:rPr lang="en-US" sz="2400" b="1" dirty="0" smtClean="0"/>
              <a:t>Requirements Elicitation Techniques: </a:t>
            </a:r>
            <a:r>
              <a:rPr lang="en-US" sz="2400" dirty="0" smtClean="0"/>
              <a:t>we lists the requirement elicitation techniques that you used and brief summary of particular technique.</a:t>
            </a:r>
          </a:p>
          <a:p>
            <a:endParaRPr lang="en-US" sz="2400" dirty="0" smtClean="0"/>
          </a:p>
          <a:p>
            <a:r>
              <a:rPr lang="en-US" sz="2400" b="1" dirty="0" smtClean="0"/>
              <a:t>System Requirement: </a:t>
            </a:r>
            <a:r>
              <a:rPr lang="en-US" sz="2400" dirty="0" smtClean="0"/>
              <a:t>here requirement at different levels domain and product design with data functional and quality in each level.</a:t>
            </a:r>
            <a:endParaRPr lang="en-US" sz="2400"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Goals of Boat Dock App</a:t>
            </a:r>
            <a:endParaRPr lang="en-US" u="sng" dirty="0"/>
          </a:p>
        </p:txBody>
      </p:sp>
      <p:sp>
        <p:nvSpPr>
          <p:cNvPr id="3" name="Content Placeholder 2"/>
          <p:cNvSpPr>
            <a:spLocks noGrp="1"/>
          </p:cNvSpPr>
          <p:nvPr>
            <p:ph idx="1"/>
          </p:nvPr>
        </p:nvSpPr>
        <p:spPr>
          <a:xfrm>
            <a:off x="457200" y="1600200"/>
            <a:ext cx="8229600" cy="5105399"/>
          </a:xfrm>
        </p:spPr>
        <p:txBody>
          <a:bodyPr>
            <a:noAutofit/>
          </a:bodyPr>
          <a:lstStyle/>
          <a:p>
            <a:r>
              <a:rPr lang="en-US" sz="1400" dirty="0" smtClean="0"/>
              <a:t>The system shall allow for online rent a mooring place either by customer or sales agent moor owner. This will eliminate the current delay between their decision to customer and the location owner this will reduce the time.</a:t>
            </a:r>
          </a:p>
          <a:p>
            <a:endParaRPr lang="en-US" sz="1400" dirty="0"/>
          </a:p>
          <a:p>
            <a:r>
              <a:rPr lang="en-US" sz="1400" dirty="0" smtClean="0"/>
              <a:t>Mooring place detail and description update within 30 seconds of the database being </a:t>
            </a:r>
          </a:p>
          <a:p>
            <a:pPr>
              <a:buNone/>
            </a:pPr>
            <a:r>
              <a:rPr lang="en-US" sz="1400" dirty="0" smtClean="0"/>
              <a:t>	updated by the product owner. This will reduce the number incorrect location with Google Map API and this will also eliminates the redundant update of customer information. </a:t>
            </a:r>
          </a:p>
          <a:p>
            <a:endParaRPr lang="en-US" sz="1400" dirty="0" smtClean="0"/>
          </a:p>
          <a:p>
            <a:r>
              <a:rPr lang="en-US" sz="1400" dirty="0" smtClean="0"/>
              <a:t>The system shall display all information of location, mooring place and price and other facilities associated with company. This feature will improve service by reducing the mean number of web pages a user must navigate per session to 10000 / user.</a:t>
            </a:r>
          </a:p>
          <a:p>
            <a:endParaRPr lang="en-US" sz="1400" dirty="0" smtClean="0"/>
          </a:p>
          <a:p>
            <a:r>
              <a:rPr lang="en-US" sz="1400" dirty="0" smtClean="0"/>
              <a:t>The system allows ABC Company to view all owner of moor location. An customer / moor owner should able to contact to ABC company in one call/email to save time for correct any information.</a:t>
            </a:r>
          </a:p>
          <a:p>
            <a:endParaRPr lang="en-US" sz="1400" dirty="0" smtClean="0"/>
          </a:p>
          <a:p>
            <a:r>
              <a:rPr lang="en-US" sz="1400" dirty="0" smtClean="0"/>
              <a:t>The system should provide accounting with actual amount of transaction. This will improve the customer service reducing billing complain by 100% in correcting inaccurate account. Reports facilities provide for future uses.</a:t>
            </a:r>
          </a:p>
          <a:p>
            <a:endParaRPr lang="en-US" sz="1400" dirty="0" smtClean="0"/>
          </a:p>
          <a:p>
            <a:r>
              <a:rPr lang="en-US" sz="1400" dirty="0" smtClean="0"/>
              <a:t>The system provides accurate location and places and agreement details so this will allow the order to be processed in intently and details updated within 10 seconds</a:t>
            </a:r>
            <a:endParaRPr lang="en-US" sz="1400" dirty="0"/>
          </a:p>
        </p:txBody>
      </p:sp>
      <p:pic>
        <p:nvPicPr>
          <p:cNvPr id="4" name="Picture 3"/>
          <p:cNvPicPr>
            <a:picLocks noChangeAspect="1" noChangeArrowheads="1"/>
          </p:cNvPicPr>
          <p:nvPr/>
        </p:nvPicPr>
        <p:blipFill>
          <a:blip r:embed="rId2" cstate="print"/>
          <a:srcRect/>
          <a:stretch>
            <a:fillRect/>
          </a:stretch>
        </p:blipFill>
        <p:spPr bwMode="auto">
          <a:xfrm>
            <a:off x="8077200" y="0"/>
            <a:ext cx="1066800" cy="1066800"/>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316</TotalTime>
  <Words>1644</Words>
  <Application>Microsoft Office PowerPoint</Application>
  <PresentationFormat>On-screen Show (4:3)</PresentationFormat>
  <Paragraphs>268</Paragraphs>
  <Slides>33</Slides>
  <Notes>1</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Office Theme</vt:lpstr>
      <vt:lpstr>Software Requirement Engineering &amp; Product Management </vt:lpstr>
      <vt:lpstr>Group # 4 </vt:lpstr>
      <vt:lpstr>Agenda</vt:lpstr>
      <vt:lpstr>Introduction</vt:lpstr>
      <vt:lpstr>Karlskrona Boat Docking Sites </vt:lpstr>
      <vt:lpstr>Scope</vt:lpstr>
      <vt:lpstr>Functionality of Boat Mooring App</vt:lpstr>
      <vt:lpstr>Specification for the BoatDockApp. </vt:lpstr>
      <vt:lpstr>Goals of Boat Dock App</vt:lpstr>
      <vt:lpstr>Stakeholder Identification &amp; Analysis</vt:lpstr>
      <vt:lpstr>Requirements Elicitation</vt:lpstr>
      <vt:lpstr>Elicitation Technique 1: Observations</vt:lpstr>
      <vt:lpstr>Elicitation Technique 2: Interview </vt:lpstr>
      <vt:lpstr>Elicitation Technique 3: Brainstorming</vt:lpstr>
      <vt:lpstr>Elicitation Technique 4: Reverse BrainStorming</vt:lpstr>
      <vt:lpstr>Requirement Specification </vt:lpstr>
      <vt:lpstr>BoatDockApp Mocks (Prototype) Responsive Design</vt:lpstr>
      <vt:lpstr>Slide 18</vt:lpstr>
      <vt:lpstr>Slide 19</vt:lpstr>
      <vt:lpstr>Task Descriptions</vt:lpstr>
      <vt:lpstr>Use Cases</vt:lpstr>
      <vt:lpstr>Entity Relationship Diagram</vt:lpstr>
      <vt:lpstr>Data Dictionary</vt:lpstr>
      <vt:lpstr>QUPER Model</vt:lpstr>
      <vt:lpstr>Requirement Prioritization </vt:lpstr>
      <vt:lpstr>MoSCow Technique </vt:lpstr>
      <vt:lpstr>MoSCow Technique (Contd.)</vt:lpstr>
      <vt:lpstr>Priority Group</vt:lpstr>
      <vt:lpstr>Priority Group </vt:lpstr>
      <vt:lpstr>Release Planning (Agile)</vt:lpstr>
      <vt:lpstr>Learning Outcomes</vt:lpstr>
      <vt:lpstr>Questions and Feedback</vt:lpstr>
      <vt:lpstr>Slide 33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Requirement Engineering and product management </dc:title>
  <dc:creator>Syed</dc:creator>
  <cp:lastModifiedBy>Syed</cp:lastModifiedBy>
  <cp:revision>59</cp:revision>
  <dcterms:created xsi:type="dcterms:W3CDTF">2022-12-11T22:44:37Z</dcterms:created>
  <dcterms:modified xsi:type="dcterms:W3CDTF">2022-12-12T21:25:54Z</dcterms:modified>
</cp:coreProperties>
</file>

<file path=docProps/thumbnail.jpeg>
</file>